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98A-83CA-4D20-8CB0-49369566F5C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246-0F0C-4E5D-84CC-87EC86FB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8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98A-83CA-4D20-8CB0-49369566F5C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246-0F0C-4E5D-84CC-87EC86FB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1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98A-83CA-4D20-8CB0-49369566F5C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246-0F0C-4E5D-84CC-87EC86FB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98A-83CA-4D20-8CB0-49369566F5C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246-0F0C-4E5D-84CC-87EC86FB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7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98A-83CA-4D20-8CB0-49369566F5C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246-0F0C-4E5D-84CC-87EC86FB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2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98A-83CA-4D20-8CB0-49369566F5C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246-0F0C-4E5D-84CC-87EC86FB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9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98A-83CA-4D20-8CB0-49369566F5C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246-0F0C-4E5D-84CC-87EC86FB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1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98A-83CA-4D20-8CB0-49369566F5C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246-0F0C-4E5D-84CC-87EC86FB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9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98A-83CA-4D20-8CB0-49369566F5C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246-0F0C-4E5D-84CC-87EC86FB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1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98A-83CA-4D20-8CB0-49369566F5C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246-0F0C-4E5D-84CC-87EC86FB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5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98A-83CA-4D20-8CB0-49369566F5C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246-0F0C-4E5D-84CC-87EC86FB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7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BD98A-83CA-4D20-8CB0-49369566F5C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83246-0F0C-4E5D-84CC-87EC86FB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3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691" y="241714"/>
            <a:ext cx="6206112" cy="620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075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Cap Program Workbook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later weeks have fewer Slides yet cover some very important  topics such as:</a:t>
            </a:r>
          </a:p>
          <a:p>
            <a:r>
              <a:rPr lang="en-US" dirty="0"/>
              <a:t>The importance of preparing Buyers </a:t>
            </a:r>
          </a:p>
          <a:p>
            <a:r>
              <a:rPr lang="en-US" dirty="0"/>
              <a:t>Listing presentation</a:t>
            </a:r>
          </a:p>
          <a:p>
            <a:r>
              <a:rPr lang="en-US" dirty="0"/>
              <a:t>Online Prospecting</a:t>
            </a:r>
          </a:p>
          <a:p>
            <a:r>
              <a:rPr lang="en-US" dirty="0"/>
              <a:t>Advantages of Farming</a:t>
            </a:r>
          </a:p>
          <a:p>
            <a:r>
              <a:rPr lang="en-US" dirty="0"/>
              <a:t>Negotiating a contract</a:t>
            </a:r>
          </a:p>
          <a:p>
            <a:r>
              <a:rPr lang="en-US" dirty="0"/>
              <a:t>In short The Trainer must know the program inside out </a:t>
            </a:r>
          </a:p>
        </p:txBody>
      </p:sp>
    </p:spTree>
    <p:extLst>
      <p:ext uri="{BB962C8B-B14F-4D97-AF65-F5344CB8AC3E}">
        <p14:creationId xmlns:p14="http://schemas.microsoft.com/office/powerpoint/2010/main" val="332520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What’s the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Increase our bottom line</a:t>
            </a:r>
          </a:p>
          <a:p>
            <a:pPr algn="ctr"/>
            <a:r>
              <a:rPr lang="en-US" sz="3600" dirty="0"/>
              <a:t> How</a:t>
            </a:r>
          </a:p>
          <a:p>
            <a:pPr algn="ctr"/>
            <a:r>
              <a:rPr lang="en-US" sz="3600" dirty="0"/>
              <a:t>6 X 12 = 72 less 25% attrition = 54 net agents a year</a:t>
            </a:r>
          </a:p>
          <a:p>
            <a:pPr algn="ctr"/>
            <a:r>
              <a:rPr lang="en-US" sz="3600" dirty="0"/>
              <a:t>Average commission $6,000.00 per side</a:t>
            </a:r>
          </a:p>
          <a:p>
            <a:pPr algn="ctr"/>
            <a:r>
              <a:rPr lang="en-US" sz="3600" dirty="0"/>
              <a:t>New recruits split 70/30</a:t>
            </a:r>
          </a:p>
          <a:p>
            <a:pPr algn="ctr"/>
            <a:r>
              <a:rPr lang="en-US" sz="3600" dirty="0"/>
              <a:t>30% = $1,800.00</a:t>
            </a:r>
          </a:p>
        </p:txBody>
      </p:sp>
    </p:spTree>
    <p:extLst>
      <p:ext uri="{BB962C8B-B14F-4D97-AF65-F5344CB8AC3E}">
        <p14:creationId xmlns:p14="http://schemas.microsoft.com/office/powerpoint/2010/main" val="68050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Office bottom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Average number of closings per new recruit per year Two (2)</a:t>
            </a:r>
          </a:p>
          <a:p>
            <a:pPr algn="ctr"/>
            <a:r>
              <a:rPr lang="en-US" sz="3600" dirty="0"/>
              <a:t>Recruiters income 15% $900.00 X 2 X 54 = $97,200.00</a:t>
            </a:r>
          </a:p>
          <a:p>
            <a:pPr algn="ctr"/>
            <a:r>
              <a:rPr lang="en-US" sz="3600" dirty="0"/>
              <a:t>House receives 15% $900.00 plus 5% AAD $300.00</a:t>
            </a:r>
          </a:p>
          <a:p>
            <a:pPr algn="ctr"/>
            <a:r>
              <a:rPr lang="en-US" sz="3600" dirty="0"/>
              <a:t>Total Income per closing $1,200.00</a:t>
            </a:r>
          </a:p>
          <a:p>
            <a:pPr algn="ctr"/>
            <a:r>
              <a:rPr lang="en-US" sz="3600" dirty="0"/>
              <a:t>$1200.00 X 2 X 54 = $129,600.00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Growth</a:t>
            </a:r>
          </a:p>
          <a:p>
            <a:r>
              <a:rPr lang="en-US" dirty="0"/>
              <a:t>Better trained agents</a:t>
            </a:r>
          </a:p>
          <a:p>
            <a:r>
              <a:rPr lang="en-US" dirty="0"/>
              <a:t>Increase the bottom line year after year</a:t>
            </a:r>
          </a:p>
          <a:p>
            <a:r>
              <a:rPr lang="en-US" dirty="0"/>
              <a:t>Great recruiting Tool</a:t>
            </a:r>
          </a:p>
          <a:p>
            <a:r>
              <a:rPr lang="en-US" dirty="0"/>
              <a:t>Great retention Tool</a:t>
            </a:r>
          </a:p>
          <a:p>
            <a:r>
              <a:rPr lang="en-US" dirty="0"/>
              <a:t>Zero cost to the Office</a:t>
            </a:r>
          </a:p>
          <a:p>
            <a:r>
              <a:rPr lang="en-US" dirty="0"/>
              <a:t>Office reputation in the Marketplace</a:t>
            </a:r>
          </a:p>
          <a:p>
            <a:r>
              <a:rPr lang="en-US" dirty="0"/>
              <a:t>New agents are easier to recruit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64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Trainers/Mentors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Prospect by phone to recruit the new agents (Fill in the Class)</a:t>
            </a:r>
          </a:p>
          <a:p>
            <a:r>
              <a:rPr lang="en-US" dirty="0"/>
              <a:t>Conduct the Interviews </a:t>
            </a:r>
          </a:p>
          <a:p>
            <a:r>
              <a:rPr lang="en-US" dirty="0"/>
              <a:t>Assist with the onboarding</a:t>
            </a:r>
          </a:p>
          <a:p>
            <a:r>
              <a:rPr lang="en-US" dirty="0"/>
              <a:t>Arrange the class schedules and coordinate with the manager and the recruiter.</a:t>
            </a:r>
          </a:p>
          <a:p>
            <a:r>
              <a:rPr lang="en-US" dirty="0"/>
              <a:t>Start a class every 4 weeks</a:t>
            </a:r>
          </a:p>
          <a:p>
            <a:r>
              <a:rPr lang="en-US" dirty="0"/>
              <a:t>Ideally one day and one evening class</a:t>
            </a:r>
          </a:p>
          <a:p>
            <a:r>
              <a:rPr lang="en-US" dirty="0"/>
              <a:t>Master the CAP program </a:t>
            </a:r>
          </a:p>
          <a:p>
            <a:r>
              <a:rPr lang="en-US" dirty="0"/>
              <a:t>Dress professionally  </a:t>
            </a:r>
          </a:p>
        </p:txBody>
      </p:sp>
    </p:spTree>
    <p:extLst>
      <p:ext uri="{BB962C8B-B14F-4D97-AF65-F5344CB8AC3E}">
        <p14:creationId xmlns:p14="http://schemas.microsoft.com/office/powerpoint/2010/main" val="2969058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Trainers/Mentors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Recruit quality new agents reducing attrition and saving time Making sure that they understand how the Real Estate business works and that they have the financial recourses necessary</a:t>
            </a:r>
          </a:p>
          <a:p>
            <a:r>
              <a:rPr lang="en-US" dirty="0"/>
              <a:t>Recruit existing agents that are struggling using Broker Metrix</a:t>
            </a:r>
          </a:p>
          <a:p>
            <a:r>
              <a:rPr lang="en-US" dirty="0"/>
              <a:t>Be accountable on a weekly basis to the manager/Broker</a:t>
            </a:r>
          </a:p>
          <a:p>
            <a:r>
              <a:rPr lang="en-US" dirty="0"/>
              <a:t>Issue graduation Certificates</a:t>
            </a:r>
          </a:p>
          <a:p>
            <a:r>
              <a:rPr lang="en-US" dirty="0"/>
              <a:t>Find the best source to get new agents lists</a:t>
            </a:r>
          </a:p>
          <a:p>
            <a:r>
              <a:rPr lang="en-US" dirty="0"/>
              <a:t>Call the new agents before they write their State exam</a:t>
            </a:r>
          </a:p>
          <a:p>
            <a:r>
              <a:rPr lang="en-US" dirty="0"/>
              <a:t>Advertise on Craig’s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86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 </a:t>
            </a:r>
          </a:p>
        </p:txBody>
      </p:sp>
      <p:pic>
        <p:nvPicPr>
          <p:cNvPr id="1032" name="Picture 8" descr="Image resul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400" y="1315557"/>
            <a:ext cx="4575959" cy="489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190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 the right person</a:t>
            </a:r>
          </a:p>
          <a:p>
            <a:r>
              <a:rPr lang="en-US" dirty="0"/>
              <a:t>Former educators are usually a good fit</a:t>
            </a:r>
          </a:p>
          <a:p>
            <a:r>
              <a:rPr lang="en-US" dirty="0"/>
              <a:t>Filling the classes</a:t>
            </a:r>
          </a:p>
          <a:p>
            <a:r>
              <a:rPr lang="en-US" dirty="0"/>
              <a:t>Conducting classes on a regular schedule</a:t>
            </a:r>
          </a:p>
          <a:p>
            <a:r>
              <a:rPr lang="en-US" dirty="0"/>
              <a:t>Making sure that all the students sign the accountability contract</a:t>
            </a:r>
          </a:p>
          <a:p>
            <a:r>
              <a:rPr lang="en-US" dirty="0"/>
              <a:t>How to handle new recruits prior to licensing</a:t>
            </a:r>
          </a:p>
          <a:p>
            <a:r>
              <a:rPr lang="en-US" dirty="0"/>
              <a:t>Where to get the list</a:t>
            </a:r>
          </a:p>
          <a:p>
            <a:r>
              <a:rPr lang="en-US" dirty="0"/>
              <a:t>Making recruiting calls and booking appointments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2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 additions to the CAP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New Sections</a:t>
            </a:r>
          </a:p>
          <a:p>
            <a:r>
              <a:rPr lang="en-US" dirty="0"/>
              <a:t>Preparing and dealing with Buyers</a:t>
            </a:r>
          </a:p>
          <a:p>
            <a:r>
              <a:rPr lang="en-US" dirty="0"/>
              <a:t>Negotiating a contract</a:t>
            </a:r>
          </a:p>
          <a:p>
            <a:r>
              <a:rPr lang="en-US" dirty="0"/>
              <a:t>A listing presentation (Available on Sellstate Source)</a:t>
            </a:r>
          </a:p>
          <a:p>
            <a:r>
              <a:rPr lang="en-US" dirty="0"/>
              <a:t>A new work book with Power point slides and a questionnaire that it’s easier to follow.</a:t>
            </a:r>
          </a:p>
          <a:p>
            <a:r>
              <a:rPr lang="en-US" dirty="0"/>
              <a:t>Keeps the trainer on track</a:t>
            </a:r>
          </a:p>
          <a:p>
            <a:r>
              <a:rPr lang="en-US" dirty="0"/>
              <a:t>It is critical that the trainer learns and understands the manual</a:t>
            </a:r>
          </a:p>
        </p:txBody>
      </p:sp>
    </p:spTree>
    <p:extLst>
      <p:ext uri="{BB962C8B-B14F-4D97-AF65-F5344CB8AC3E}">
        <p14:creationId xmlns:p14="http://schemas.microsoft.com/office/powerpoint/2010/main" val="327891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411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What’s the Purpose</vt:lpstr>
      <vt:lpstr>Office bottom line</vt:lpstr>
      <vt:lpstr>Additional Benefits</vt:lpstr>
      <vt:lpstr>Trainers/Mentors Duties</vt:lpstr>
      <vt:lpstr>Trainers/Mentors Duties</vt:lpstr>
      <vt:lpstr>Challenges </vt:lpstr>
      <vt:lpstr>Challenges</vt:lpstr>
      <vt:lpstr>New additions to the CAP program</vt:lpstr>
      <vt:lpstr>Cap Program Workbook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Michael</cp:lastModifiedBy>
  <cp:revision>14</cp:revision>
  <dcterms:created xsi:type="dcterms:W3CDTF">2016-10-10T18:37:04Z</dcterms:created>
  <dcterms:modified xsi:type="dcterms:W3CDTF">2016-10-14T14:13:37Z</dcterms:modified>
</cp:coreProperties>
</file>