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667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16DC4-CF16-4320-A0A9-7E2A76ACF26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C89D-4542-4273-8C1E-6C8C9E427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3956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Increase Office Production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1000" y="1493223"/>
            <a:ext cx="861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Leveraging your agents: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274838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You </a:t>
            </a:r>
            <a:r>
              <a:rPr lang="en-US" sz="2400" b="1" dirty="0"/>
              <a:t>can affect your agents/office </a:t>
            </a:r>
            <a:r>
              <a:rPr lang="en-US" sz="2400" b="1" dirty="0" smtClean="0"/>
              <a:t>production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dirty="0" smtClean="0"/>
              <a:t>Broker one with </a:t>
            </a:r>
            <a:r>
              <a:rPr lang="en-US" sz="2400" b="1" dirty="0"/>
              <a:t>40 agents 15 trans a month Broker </a:t>
            </a:r>
            <a:r>
              <a:rPr lang="en-US" sz="2400" b="1" dirty="0"/>
              <a:t> </a:t>
            </a:r>
            <a:r>
              <a:rPr lang="en-US" sz="2400" b="1" dirty="0" smtClean="0"/>
              <a:t>two  </a:t>
            </a:r>
            <a:r>
              <a:rPr lang="en-US" sz="2400" b="1" dirty="0"/>
              <a:t>40 agents </a:t>
            </a:r>
            <a:r>
              <a:rPr lang="en-US" sz="2400" b="1" dirty="0" smtClean="0"/>
              <a:t>30 </a:t>
            </a:r>
            <a:r>
              <a:rPr lang="en-US" sz="2400" b="1" dirty="0" smtClean="0"/>
              <a:t>closings a month. What is the difference.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Steps </a:t>
            </a:r>
            <a:r>
              <a:rPr lang="en-US" sz="2400" b="1" dirty="0" smtClean="0"/>
              <a:t>taken </a:t>
            </a:r>
            <a:r>
              <a:rPr lang="en-US" sz="2400" b="1" dirty="0"/>
              <a:t>must be made into a </a:t>
            </a:r>
            <a:r>
              <a:rPr lang="en-US" sz="2400" b="1" dirty="0" smtClean="0"/>
              <a:t>system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dirty="0" smtClean="0"/>
              <a:t>Conduct</a:t>
            </a:r>
            <a:r>
              <a:rPr lang="en-US" sz="2400" b="1" dirty="0" smtClean="0"/>
              <a:t> </a:t>
            </a:r>
            <a:r>
              <a:rPr lang="en-US" sz="2400" b="1" dirty="0"/>
              <a:t>productivity events on regular </a:t>
            </a:r>
            <a:r>
              <a:rPr lang="en-US" sz="2400" b="1" dirty="0" smtClean="0"/>
              <a:t>schedule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Reminders </a:t>
            </a:r>
            <a:r>
              <a:rPr lang="en-US" sz="2400" b="1" dirty="0"/>
              <a:t>in CRM and schedule like </a:t>
            </a:r>
            <a:r>
              <a:rPr lang="en-US" sz="2400" b="1" dirty="0" smtClean="0"/>
              <a:t>clockwork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386566"/>
              </p:ext>
            </p:extLst>
          </p:nvPr>
        </p:nvGraphicFramePr>
        <p:xfrm>
          <a:off x="2438400" y="381000"/>
          <a:ext cx="4664075" cy="603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Acrobat Document" r:id="rId3" imgW="4663844" imgH="6035563" progId="AcroExch.Document.11">
                  <p:embed/>
                </p:oleObj>
              </mc:Choice>
              <mc:Fallback>
                <p:oleObj name="Acrobat Document" r:id="rId3" imgW="4663844" imgH="6035563" progId="AcroExch.Document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1000"/>
                        <a:ext cx="4664075" cy="603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7766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We Get By Giving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57200" y="1752600"/>
            <a:ext cx="7543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4 National Events per year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Christmas Toy Drive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Veterans Memorial Day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Yard sale spring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You decide this one and dates for all four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4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956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Productivity</a:t>
            </a:r>
            <a:r>
              <a:rPr kumimoji="0" lang="en-US" sz="3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Events – Vendor Services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Have </a:t>
            </a:r>
            <a:r>
              <a:rPr lang="en-US" sz="2400" b="1" dirty="0"/>
              <a:t>vendors at </a:t>
            </a:r>
            <a:r>
              <a:rPr lang="en-US" sz="2400" b="1" dirty="0" smtClean="0"/>
              <a:t>meetings selling </a:t>
            </a:r>
            <a:r>
              <a:rPr lang="en-US" sz="2400" b="1" dirty="0"/>
              <a:t>products in person or </a:t>
            </a:r>
            <a:r>
              <a:rPr lang="en-US" sz="2400" b="1" dirty="0" smtClean="0"/>
              <a:t>virtual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Zillow</a:t>
            </a:r>
            <a:r>
              <a:rPr lang="en-US" sz="2400" b="1" dirty="0"/>
              <a:t>, Realtor.com, Trulia, </a:t>
            </a:r>
            <a:r>
              <a:rPr lang="en-US" sz="2400" b="1" dirty="0" smtClean="0"/>
              <a:t>Homes.com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Billboard </a:t>
            </a:r>
            <a:r>
              <a:rPr lang="en-US" sz="2400" b="1" dirty="0"/>
              <a:t>and bus bench </a:t>
            </a:r>
            <a:r>
              <a:rPr lang="en-US" sz="2400" b="1" dirty="0" smtClean="0"/>
              <a:t>vendors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Social </a:t>
            </a:r>
            <a:r>
              <a:rPr lang="en-US" sz="2400" b="1" dirty="0"/>
              <a:t>Media Experts. Selling their Services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Lead </a:t>
            </a:r>
            <a:r>
              <a:rPr lang="en-US" sz="2400" b="1" dirty="0"/>
              <a:t>generation </a:t>
            </a:r>
            <a:r>
              <a:rPr lang="en-US" sz="2400" b="1" dirty="0" smtClean="0"/>
              <a:t>services 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Print </a:t>
            </a:r>
            <a:r>
              <a:rPr lang="en-US" sz="2400" b="1" dirty="0"/>
              <a:t>like The Real Estate </a:t>
            </a:r>
            <a:r>
              <a:rPr lang="en-US" sz="2400" b="1" dirty="0" smtClean="0"/>
              <a:t>Book / </a:t>
            </a:r>
            <a:r>
              <a:rPr lang="en-US" sz="2400" b="1" dirty="0"/>
              <a:t>Homes and </a:t>
            </a:r>
            <a:r>
              <a:rPr lang="en-US" sz="2400" b="1" dirty="0" smtClean="0"/>
              <a:t>Land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Real </a:t>
            </a:r>
            <a:r>
              <a:rPr lang="en-US" sz="2400" b="1" dirty="0"/>
              <a:t>Estate </a:t>
            </a:r>
            <a:r>
              <a:rPr lang="en-US" sz="2400" b="1" dirty="0" smtClean="0"/>
              <a:t>Newspapers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Local </a:t>
            </a:r>
            <a:r>
              <a:rPr lang="en-US" sz="2400" b="1" dirty="0"/>
              <a:t>Branding </a:t>
            </a:r>
            <a:r>
              <a:rPr lang="en-US" sz="2400" b="1" dirty="0" smtClean="0"/>
              <a:t>opportunities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956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Productivity Events</a:t>
            </a:r>
            <a:r>
              <a:rPr kumimoji="0" lang="en-US" sz="3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Office Participation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8534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Open </a:t>
            </a:r>
            <a:r>
              <a:rPr lang="en-US" sz="2400" b="1" dirty="0"/>
              <a:t>house blitz and AAD blitz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Farming </a:t>
            </a:r>
            <a:r>
              <a:rPr lang="en-US" sz="2400" b="1" dirty="0"/>
              <a:t>parties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dirty="0" smtClean="0"/>
              <a:t>FSBO </a:t>
            </a:r>
            <a:r>
              <a:rPr lang="en-US" sz="2400" b="1" dirty="0"/>
              <a:t>and expired pizza </a:t>
            </a:r>
            <a:r>
              <a:rPr lang="en-US" sz="2400" b="1" dirty="0" smtClean="0"/>
              <a:t>nights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Contests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Networking </a:t>
            </a:r>
            <a:r>
              <a:rPr lang="en-US" sz="2400" b="1" dirty="0"/>
              <a:t>events </a:t>
            </a:r>
            <a:r>
              <a:rPr lang="en-US" sz="2400" b="1" dirty="0" smtClean="0"/>
              <a:t>as a </a:t>
            </a:r>
            <a:r>
              <a:rPr lang="en-US" sz="2400" b="1" dirty="0"/>
              <a:t>group with a </a:t>
            </a:r>
            <a:r>
              <a:rPr lang="en-US" sz="2400" b="1" dirty="0" smtClean="0"/>
              <a:t>strategy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Group </a:t>
            </a:r>
            <a:r>
              <a:rPr lang="en-US" sz="2400" b="1" dirty="0"/>
              <a:t>mailing parties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dirty="0" smtClean="0"/>
              <a:t>Endorsement </a:t>
            </a:r>
            <a:r>
              <a:rPr lang="en-US" sz="2400" b="1" dirty="0" smtClean="0"/>
              <a:t>parties</a:t>
            </a:r>
            <a:r>
              <a:rPr lang="en-US" sz="2400" b="1" dirty="0"/>
              <a:t>, Web site building, online lead source group </a:t>
            </a:r>
            <a:r>
              <a:rPr lang="en-US" sz="2400" b="1" dirty="0" smtClean="0"/>
              <a:t>sessions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Shared ads, purchase pages and multi media packages.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Make it easy for agents to participate regardless of budget. 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Build to multiple pages by sharing success stories.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Productivity Events – Office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prospecting section from the Career Acceleration Manual as a subject.</a:t>
            </a:r>
          </a:p>
          <a:p>
            <a:r>
              <a:rPr lang="en-US" dirty="0" smtClean="0"/>
              <a:t>Tenant will becoming the largest buyer group in the nation.  Start prospecting teams.</a:t>
            </a:r>
          </a:p>
          <a:p>
            <a:r>
              <a:rPr lang="en-US" dirty="0" smtClean="0"/>
              <a:t>Bring in Credit repair company to build data base of future clients.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57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242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Productivity Events</a:t>
            </a:r>
            <a:r>
              <a:rPr kumimoji="0" lang="en-US" sz="3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Individual Agent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057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Build </a:t>
            </a:r>
            <a:r>
              <a:rPr lang="en-US" sz="2400" b="1" dirty="0"/>
              <a:t>CRM with every agent </a:t>
            </a:r>
            <a:r>
              <a:rPr lang="en-US" sz="2400" b="1" dirty="0" smtClean="0"/>
              <a:t>- 125 </a:t>
            </a:r>
            <a:r>
              <a:rPr lang="en-US" sz="2400" b="1" dirty="0"/>
              <a:t>names all on drips.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Commitment </a:t>
            </a:r>
            <a:r>
              <a:rPr lang="en-US" sz="2400" b="1" dirty="0"/>
              <a:t>to do open </a:t>
            </a:r>
            <a:r>
              <a:rPr lang="en-US" sz="2400" b="1" dirty="0" smtClean="0"/>
              <a:t>houses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Commitment </a:t>
            </a:r>
            <a:r>
              <a:rPr lang="en-US" sz="2400" b="1" dirty="0"/>
              <a:t>to </a:t>
            </a:r>
            <a:r>
              <a:rPr lang="en-US" sz="2400" b="1" dirty="0" smtClean="0"/>
              <a:t>advertise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Commitment </a:t>
            </a:r>
            <a:r>
              <a:rPr lang="en-US" sz="2400" b="1" dirty="0"/>
              <a:t>to build </a:t>
            </a:r>
            <a:r>
              <a:rPr lang="en-US" sz="2400" b="1" dirty="0" smtClean="0"/>
              <a:t>AAD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Year end one on one meeting to build business plan 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Commit to prospect every day,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066800" y="838200"/>
            <a:ext cx="67056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“A leader is someone who can get people to do things they would not do without that persons leadership”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6242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</a:t>
            </a:r>
            <a:r>
              <a:rPr kumimoji="0" lang="en-US" sz="3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your Brand a Monster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9050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You </a:t>
            </a:r>
            <a:r>
              <a:rPr lang="en-US" sz="2400" b="1" dirty="0"/>
              <a:t>need to leverage your </a:t>
            </a:r>
            <a:r>
              <a:rPr lang="en-US" sz="2400" b="1" dirty="0" smtClean="0"/>
              <a:t>brand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It </a:t>
            </a:r>
            <a:r>
              <a:rPr lang="en-US" sz="2400" b="1" dirty="0"/>
              <a:t>does not happen by </a:t>
            </a:r>
            <a:r>
              <a:rPr lang="en-US" sz="2400" b="1" dirty="0" smtClean="0"/>
              <a:t>chance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Real </a:t>
            </a:r>
            <a:r>
              <a:rPr lang="en-US" sz="2400" b="1" dirty="0"/>
              <a:t>estate offers </a:t>
            </a:r>
            <a:r>
              <a:rPr lang="en-US" sz="2400" b="1" dirty="0" smtClean="0"/>
              <a:t>- amazing </a:t>
            </a:r>
            <a:r>
              <a:rPr lang="en-US" sz="2400" b="1" dirty="0" smtClean="0"/>
              <a:t>opportunities </a:t>
            </a:r>
            <a:r>
              <a:rPr lang="en-US" sz="2400" b="1" dirty="0"/>
              <a:t>to build a brand at low </a:t>
            </a:r>
            <a:r>
              <a:rPr lang="en-US" sz="2400" b="1" dirty="0" smtClean="0"/>
              <a:t>cost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dirty="0" smtClean="0"/>
              <a:t>Leverag</a:t>
            </a:r>
            <a:r>
              <a:rPr lang="en-US" sz="2400" b="1" dirty="0" smtClean="0"/>
              <a:t>ing through your agents </a:t>
            </a:r>
            <a:r>
              <a:rPr lang="en-US" sz="2400" b="1" dirty="0" smtClean="0"/>
              <a:t>makes </a:t>
            </a:r>
            <a:r>
              <a:rPr lang="en-US" sz="2400" b="1" dirty="0"/>
              <a:t>the difference on your brand </a:t>
            </a:r>
            <a:r>
              <a:rPr lang="en-US" sz="2400" b="1" dirty="0" smtClean="0"/>
              <a:t>impressions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How </a:t>
            </a:r>
            <a:r>
              <a:rPr lang="en-US" sz="2400" b="1" dirty="0"/>
              <a:t>can you increase you impressions by 1000% in your market </a:t>
            </a:r>
            <a:r>
              <a:rPr lang="en-US" sz="2400" b="1" dirty="0" smtClean="0"/>
              <a:t>place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7766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 your</a:t>
            </a:r>
            <a:r>
              <a:rPr kumimoji="0" lang="en-US" sz="3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Agents/Leadership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229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Car </a:t>
            </a:r>
            <a:r>
              <a:rPr lang="en-US" sz="2400" b="1" dirty="0"/>
              <a:t>magnets, Name badges, (start up package)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Billboard </a:t>
            </a:r>
            <a:r>
              <a:rPr lang="en-US" sz="2400" b="1" dirty="0"/>
              <a:t>contest/campaign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Office </a:t>
            </a:r>
            <a:r>
              <a:rPr lang="en-US" sz="2400" b="1" dirty="0"/>
              <a:t>showcase displaying material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Inventory supplies, </a:t>
            </a:r>
            <a:r>
              <a:rPr lang="en-US" sz="2400" b="1" dirty="0"/>
              <a:t>pens, pads, golf balls, </a:t>
            </a:r>
            <a:r>
              <a:rPr lang="en-US" sz="2400" b="1" dirty="0" smtClean="0"/>
              <a:t>umbrella, hats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Car </a:t>
            </a:r>
            <a:r>
              <a:rPr lang="en-US" sz="2400" b="1" dirty="0"/>
              <a:t>window decals and logo </a:t>
            </a:r>
            <a:r>
              <a:rPr lang="en-US" sz="2400" b="1" dirty="0" smtClean="0"/>
              <a:t>stickers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776645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Through Social Media –</a:t>
            </a:r>
            <a:r>
              <a:rPr kumimoji="0" lang="en-US" sz="36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Massive Reach</a:t>
            </a: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5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136339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Master </a:t>
            </a:r>
            <a:r>
              <a:rPr lang="en-US" sz="2400" b="1" dirty="0"/>
              <a:t>all social media sources and train your agents.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b="1" dirty="0" err="1" smtClean="0"/>
              <a:t>Facebook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Instagram</a:t>
            </a:r>
            <a:r>
              <a:rPr lang="en-US" sz="2400" b="1" dirty="0" smtClean="0"/>
              <a:t>, Twitter, Google Plus, LinkedIn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Post brand photos </a:t>
            </a:r>
            <a:r>
              <a:rPr lang="en-US" sz="2400" b="1" dirty="0"/>
              <a:t>have them shared and liked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Postings </a:t>
            </a:r>
            <a:r>
              <a:rPr lang="en-US" sz="2400" b="1" dirty="0"/>
              <a:t>of new agents and </a:t>
            </a:r>
            <a:r>
              <a:rPr lang="en-US" sz="2400" b="1" dirty="0" smtClean="0"/>
              <a:t>sales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Have </a:t>
            </a:r>
            <a:r>
              <a:rPr lang="en-US" sz="2400" b="1" dirty="0"/>
              <a:t>your agents invest in </a:t>
            </a:r>
            <a:r>
              <a:rPr lang="en-US" sz="2400" b="1" dirty="0" smtClean="0"/>
              <a:t>social marketing</a:t>
            </a:r>
            <a:endParaRPr lang="en-US" sz="2400" b="1" dirty="0"/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Reach </a:t>
            </a:r>
            <a:r>
              <a:rPr lang="en-US" sz="2400" b="1" dirty="0"/>
              <a:t>all your agents and </a:t>
            </a:r>
            <a:r>
              <a:rPr lang="en-US" sz="2400" b="1" dirty="0" smtClean="0"/>
              <a:t>their social </a:t>
            </a:r>
            <a:r>
              <a:rPr lang="en-US" sz="2400" b="1" dirty="0"/>
              <a:t>networks with your </a:t>
            </a:r>
            <a:r>
              <a:rPr lang="en-US" sz="2400" b="1" dirty="0" smtClean="0"/>
              <a:t>brand consistently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521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Acrobat Document</vt:lpstr>
      <vt:lpstr>PowerPoint Presentation</vt:lpstr>
      <vt:lpstr>PowerPoint Presentation</vt:lpstr>
      <vt:lpstr>PowerPoint Presentation</vt:lpstr>
      <vt:lpstr>Productivity Events – Office Participation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Sellstate Operations</dc:creator>
  <cp:lastModifiedBy>Sellstate1</cp:lastModifiedBy>
  <cp:revision>11</cp:revision>
  <dcterms:created xsi:type="dcterms:W3CDTF">2015-10-30T17:09:16Z</dcterms:created>
  <dcterms:modified xsi:type="dcterms:W3CDTF">2015-11-02T17:06:22Z</dcterms:modified>
</cp:coreProperties>
</file>