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2" r:id="rId2"/>
    <p:sldId id="295" r:id="rId3"/>
    <p:sldId id="343" r:id="rId4"/>
    <p:sldId id="311" r:id="rId5"/>
    <p:sldId id="292" r:id="rId6"/>
    <p:sldId id="341" r:id="rId7"/>
    <p:sldId id="347" r:id="rId8"/>
    <p:sldId id="351" r:id="rId9"/>
    <p:sldId id="293" r:id="rId10"/>
    <p:sldId id="352" r:id="rId11"/>
    <p:sldId id="314" r:id="rId12"/>
    <p:sldId id="296" r:id="rId13"/>
    <p:sldId id="355" r:id="rId14"/>
    <p:sldId id="356" r:id="rId15"/>
    <p:sldId id="297" r:id="rId16"/>
    <p:sldId id="354" r:id="rId17"/>
    <p:sldId id="290" r:id="rId18"/>
    <p:sldId id="282" r:id="rId19"/>
    <p:sldId id="353" r:id="rId20"/>
    <p:sldId id="299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cial Media" id="{49D26FBA-2F50-4809-8DF5-7C295F02F0AB}">
          <p14:sldIdLst>
            <p14:sldId id="342"/>
            <p14:sldId id="295"/>
            <p14:sldId id="343"/>
          </p14:sldIdLst>
        </p14:section>
        <p14:section name="AAD" id="{04F185DF-54ED-4C4F-A427-07A6B7BB78DD}">
          <p14:sldIdLst>
            <p14:sldId id="311"/>
            <p14:sldId id="292"/>
            <p14:sldId id="341"/>
            <p14:sldId id="347"/>
          </p14:sldIdLst>
        </p14:section>
        <p14:section name="Send to Advisor" id="{54A96394-2E51-4C50-8EBC-8DA4778FFF5D}">
          <p14:sldIdLst>
            <p14:sldId id="351"/>
            <p14:sldId id="293"/>
            <p14:sldId id="352"/>
          </p14:sldIdLst>
        </p14:section>
        <p14:section name="Who Does What" id="{5BB7AFB2-68A8-4B1A-9217-B7566E0A9517}">
          <p14:sldIdLst>
            <p14:sldId id="314"/>
            <p14:sldId id="296"/>
            <p14:sldId id="355"/>
          </p14:sldIdLst>
        </p14:section>
        <p14:section name="Support Section" id="{4091323A-58EC-41B4-B655-90FB799F3761}">
          <p14:sldIdLst>
            <p14:sldId id="356"/>
            <p14:sldId id="297"/>
          </p14:sldIdLst>
        </p14:section>
        <p14:section name="conclusion" id="{F202D950-CA73-47A1-A230-2349D945361D}">
          <p14:sldIdLst>
            <p14:sldId id="354"/>
            <p14:sldId id="290"/>
            <p14:sldId id="282"/>
            <p14:sldId id="353"/>
            <p14:sldId id="299"/>
          </p14:sldIdLst>
        </p14:section>
        <p14:section name="Ending Slide" id="{9B92F06F-5DE4-40B4-B359-03B2E86A5A18}">
          <p14:sldIdLst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7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10" d="100"/>
          <a:sy n="110" d="100"/>
        </p:scale>
        <p:origin x="1676" y="8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595F5-4901-4F77-80E5-B0763311EA8E}" type="datetimeFigureOut">
              <a:rPr lang="en-US" smtClean="0"/>
              <a:pPr/>
              <a:t>11/16/2016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01F8D-DF7B-4234-9C76-C8C31118F3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llstate PowerPoint Template Tit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743200"/>
            <a:ext cx="8763000" cy="685799"/>
          </a:xfrm>
        </p:spPr>
        <p:txBody>
          <a:bodyPr>
            <a:noAutofit/>
          </a:bodyPr>
          <a:lstStyle>
            <a:lvl1pPr algn="l">
              <a:defRPr sz="4800" cap="all" baseline="0">
                <a:solidFill>
                  <a:schemeClr val="bg1"/>
                </a:solidFill>
                <a:latin typeface="Neutra Text Light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428999"/>
            <a:ext cx="7467600" cy="609600"/>
          </a:xfrm>
        </p:spPr>
        <p:txBody>
          <a:bodyPr>
            <a:noAutofit/>
          </a:bodyPr>
          <a:lstStyle>
            <a:lvl1pPr marL="0" indent="0" algn="l">
              <a:buNone/>
              <a:defRPr sz="3600" i="1">
                <a:solidFill>
                  <a:schemeClr val="bg1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228600" y="990600"/>
            <a:ext cx="33528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>
                <a:solidFill>
                  <a:srgbClr val="003776"/>
                </a:solidFill>
                <a:latin typeface="Neutra Text Light" pitchFamily="50" charset="0"/>
              </a:rPr>
              <a:t>Client Name</a:t>
            </a:r>
          </a:p>
          <a:p>
            <a:r>
              <a:rPr lang="en-US" sz="1800" kern="1200" cap="none" spc="0" baseline="0" dirty="0">
                <a:solidFill>
                  <a:srgbClr val="003776"/>
                </a:solidFill>
                <a:latin typeface="Neutra Text Light" pitchFamily="50" charset="0"/>
              </a:rPr>
              <a:t>Date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228600" y="685800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/>
              <a:t>prepared for: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5591175"/>
            <a:ext cx="33528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>
                <a:solidFill>
                  <a:srgbClr val="003776"/>
                </a:solidFill>
                <a:latin typeface="Neutra Text Light" pitchFamily="50" charset="0"/>
              </a:rPr>
              <a:t>Presenter Name</a:t>
            </a: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28600" y="5286375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5591175"/>
            <a:ext cx="45720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>
                <a:solidFill>
                  <a:srgbClr val="003776"/>
                </a:solidFill>
                <a:latin typeface="Neutra Text Light" pitchFamily="50" charset="0"/>
              </a:rPr>
              <a:t>Presenter Email Address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5286375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llstate PowerPoint Template Midd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777F3D-710A-48E9-9D9E-B3BFC6E93E81}" type="datetime1">
              <a:rPr lang="en-US" smtClean="0"/>
              <a:t>11/16/2016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8B3646D-644E-4378-BDC9-118E4CB6CC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9144000" cy="304800"/>
          </a:xfrm>
        </p:spPr>
        <p:txBody>
          <a:bodyPr/>
          <a:lstStyle>
            <a:lvl1pPr>
              <a:defRPr spc="400" baseline="0">
                <a:solidFill>
                  <a:schemeClr val="bg1"/>
                </a:solidFill>
                <a:latin typeface="SF Florencesans SC Exp" pitchFamily="2" charset="0"/>
              </a:defRPr>
            </a:lvl1pPr>
          </a:lstStyle>
          <a:p>
            <a:r>
              <a:rPr lang="en-US"/>
              <a:t>2016 Sellstate Leadership Summit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4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llstate PowerPoint Template Midd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038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648200" y="2057400"/>
            <a:ext cx="4038600" cy="40687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99A5BE9-6262-4D44-8356-4A34164127CD}" type="datetime1">
              <a:rPr lang="en-US" smtClean="0"/>
              <a:t>11/16/2016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8B3646D-644E-4378-BDC9-118E4CB6CC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>
          <a:xfrm>
            <a:off x="0" y="6553200"/>
            <a:ext cx="9144000" cy="304800"/>
          </a:xfrm>
        </p:spPr>
        <p:txBody>
          <a:bodyPr/>
          <a:lstStyle>
            <a:lvl1pPr>
              <a:defRPr spc="400" baseline="0">
                <a:solidFill>
                  <a:schemeClr val="bg1"/>
                </a:solidFill>
                <a:latin typeface="SF Florencesans SC Exp" pitchFamily="2" charset="0"/>
              </a:defRPr>
            </a:lvl1pPr>
          </a:lstStyle>
          <a:p>
            <a:r>
              <a:rPr lang="en-US"/>
              <a:t>2016 Sellstate Leadership Summit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4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10" grpId="0" build="p">
        <p:tmplLst>
          <p:tmpl lvl="1">
            <p:tnLst>
              <p:par>
                <p:cTn presetID="14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llstate PowerPoint Template Midd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4038600" cy="34591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0" y="1524000"/>
            <a:ext cx="82296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 i="1">
                <a:solidFill>
                  <a:srgbClr val="666666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1111196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000" cap="all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648200" y="2667000"/>
            <a:ext cx="4038600" cy="3459163"/>
          </a:xfrm>
        </p:spPr>
        <p:txBody>
          <a:bodyPr/>
          <a:lstStyle>
            <a:lvl1pP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utra Text TF Light" pitchFamily="50" charset="0"/>
              </a:defRPr>
            </a:lvl1pPr>
            <a:lvl2pPr>
              <a:defRPr sz="2000">
                <a:solidFill>
                  <a:schemeClr val="tx1"/>
                </a:solidFill>
                <a:latin typeface="Neutra Text TF Light" pitchFamily="50" charset="0"/>
              </a:defRPr>
            </a:lvl2pPr>
            <a:lvl3pPr>
              <a:defRPr sz="1800">
                <a:solidFill>
                  <a:schemeClr val="tx1"/>
                </a:solidFill>
                <a:latin typeface="Neutra Text TF Light" pitchFamily="50" charset="0"/>
              </a:defRPr>
            </a:lvl3pPr>
            <a:lvl4pPr>
              <a:defRPr sz="1600">
                <a:solidFill>
                  <a:schemeClr val="tx1"/>
                </a:solidFill>
                <a:latin typeface="Neutra Text TF Light" pitchFamily="50" charset="0"/>
              </a:defRPr>
            </a:lvl4pPr>
            <a:lvl5pPr>
              <a:defRPr sz="1400">
                <a:solidFill>
                  <a:schemeClr val="tx1"/>
                </a:solidFill>
                <a:latin typeface="Neutra Text TF Light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8C97C95-5037-44DC-A2AF-08248DD87F7D}" type="datetime1">
              <a:rPr lang="en-US" smtClean="0"/>
              <a:t>11/16/2016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8B3646D-644E-4378-BDC9-118E4CB6CC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>
          <a:xfrm>
            <a:off x="0" y="6553200"/>
            <a:ext cx="9144000" cy="304800"/>
          </a:xfrm>
        </p:spPr>
        <p:txBody>
          <a:bodyPr/>
          <a:lstStyle>
            <a:lvl1pPr>
              <a:defRPr spc="400" baseline="0">
                <a:solidFill>
                  <a:schemeClr val="bg1"/>
                </a:solidFill>
                <a:latin typeface="SF Florencesans SC Exp" pitchFamily="2" charset="0"/>
              </a:defRPr>
            </a:lvl1pPr>
          </a:lstStyle>
          <a:p>
            <a:r>
              <a:rPr lang="en-US"/>
              <a:t>2016 Sellstate Leadership Summit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20"/>
          </p:nvPr>
        </p:nvSpPr>
        <p:spPr>
          <a:xfrm>
            <a:off x="457200" y="2133600"/>
            <a:ext cx="4038600" cy="45720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3776"/>
                </a:solidFill>
                <a:latin typeface="Neutra Text Light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133600"/>
            <a:ext cx="4038600" cy="45720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3776"/>
                </a:solidFill>
                <a:latin typeface="Neutra Text Light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ellstate PowerPoint Template En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743200"/>
            <a:ext cx="8686800" cy="685799"/>
          </a:xfrm>
        </p:spPr>
        <p:txBody>
          <a:bodyPr>
            <a:noAutofit/>
          </a:bodyPr>
          <a:lstStyle>
            <a:lvl1pPr algn="r">
              <a:defRPr sz="4800" cap="all" baseline="0">
                <a:solidFill>
                  <a:schemeClr val="bg1"/>
                </a:solidFill>
                <a:latin typeface="Neutra Text Light" pitchFamily="50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428999"/>
            <a:ext cx="8686800" cy="609600"/>
          </a:xfrm>
        </p:spPr>
        <p:txBody>
          <a:bodyPr>
            <a:noAutofit/>
          </a:bodyPr>
          <a:lstStyle>
            <a:lvl1pPr marL="0" indent="0" algn="r">
              <a:buNone/>
              <a:defRPr sz="3600" i="1">
                <a:solidFill>
                  <a:schemeClr val="bg1"/>
                </a:solidFill>
                <a:latin typeface="Neutra Text TF Light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1143000"/>
            <a:ext cx="33528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>
                <a:solidFill>
                  <a:srgbClr val="003776"/>
                </a:solidFill>
                <a:latin typeface="Neutra Text Light" pitchFamily="50" charset="0"/>
              </a:rPr>
              <a:t>Presenter Name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28600" y="838200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1143000"/>
            <a:ext cx="4724400" cy="60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rgbClr val="003776"/>
                </a:solidFill>
                <a:latin typeface="Neutra Text Light" pitchFamily="50" charset="0"/>
              </a:defRPr>
            </a:lvl1pPr>
          </a:lstStyle>
          <a:p>
            <a:r>
              <a:rPr lang="en-US" sz="1800" kern="1200" cap="none" spc="0" baseline="0" dirty="0">
                <a:solidFill>
                  <a:srgbClr val="003776"/>
                </a:solidFill>
                <a:latin typeface="Neutra Text Light" pitchFamily="50" charset="0"/>
              </a:rPr>
              <a:t>Presenter Email Address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838200"/>
            <a:ext cx="3352800" cy="381000"/>
          </a:xfrm>
        </p:spPr>
        <p:txBody>
          <a:bodyPr>
            <a:normAutofit/>
          </a:bodyPr>
          <a:lstStyle>
            <a:lvl1pPr>
              <a:buNone/>
              <a:defRPr sz="1800" spc="400" baseline="0">
                <a:solidFill>
                  <a:srgbClr val="666666"/>
                </a:solidFill>
                <a:latin typeface="SF Florencesans SC Exp" pitchFamily="2" charset="0"/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1EDDD-043B-4ACE-9E09-BF1AD6F148E0}" type="datetime1">
              <a:rPr lang="en-US" smtClean="0"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2016 Sellstate Leadership Summit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3646D-644E-4378-BDC9-118E4CB6CC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Social Media…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69109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Send them an email summarizing the orientation information</a:t>
            </a:r>
          </a:p>
          <a:p>
            <a:pPr lvl="1"/>
            <a:r>
              <a:rPr lang="en-US" dirty="0"/>
              <a:t>Important contact information for key office personnel</a:t>
            </a:r>
          </a:p>
          <a:p>
            <a:pPr lvl="1"/>
            <a:r>
              <a:rPr lang="en-US" dirty="0"/>
              <a:t>User names and passwords for accounts created</a:t>
            </a:r>
          </a:p>
          <a:p>
            <a:pPr lvl="1"/>
            <a:r>
              <a:rPr lang="en-US" dirty="0"/>
              <a:t>Door codes</a:t>
            </a:r>
          </a:p>
          <a:p>
            <a:pPr lvl="1"/>
            <a:r>
              <a:rPr lang="en-US" dirty="0"/>
              <a:t>Office </a:t>
            </a:r>
            <a:r>
              <a:rPr lang="en-US" dirty="0" err="1"/>
              <a:t>WiFi</a:t>
            </a:r>
            <a:endParaRPr lang="en-US" dirty="0"/>
          </a:p>
          <a:p>
            <a:pPr lvl="1"/>
            <a:r>
              <a:rPr lang="en-US" dirty="0"/>
              <a:t>Copier codes</a:t>
            </a:r>
          </a:p>
          <a:p>
            <a:pPr lvl="1"/>
            <a:r>
              <a:rPr lang="en-US" dirty="0"/>
              <a:t>Where to find extra supplies</a:t>
            </a:r>
          </a:p>
          <a:p>
            <a:pPr lvl="1"/>
            <a:r>
              <a:rPr lang="en-US" dirty="0"/>
              <a:t>Printer installation instructions</a:t>
            </a:r>
          </a:p>
          <a:p>
            <a:pPr lvl="1"/>
            <a:r>
              <a:rPr lang="en-US" dirty="0"/>
              <a:t>The education calendar</a:t>
            </a:r>
          </a:p>
          <a:p>
            <a:pPr lvl="1"/>
            <a:r>
              <a:rPr lang="en-US" dirty="0"/>
              <a:t>Reminders of any office policies</a:t>
            </a:r>
          </a:p>
          <a:p>
            <a:pPr lvl="1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Get them information immediately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 to Advisor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84323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Who does what…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04475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Dividing up the key tasks is very important</a:t>
            </a:r>
          </a:p>
          <a:p>
            <a:r>
              <a:rPr lang="en-US" dirty="0"/>
              <a:t>The office team members should each know which part they are responsible for and be accountable to its completion</a:t>
            </a:r>
          </a:p>
          <a:p>
            <a:r>
              <a:rPr lang="en-US" dirty="0"/>
              <a:t>There is no hard fast rule as to who should be doing which part of this</a:t>
            </a:r>
          </a:p>
          <a:p>
            <a:r>
              <a:rPr lang="en-US" dirty="0"/>
              <a:t>The program has to work for your office environment and setup</a:t>
            </a:r>
          </a:p>
          <a:p>
            <a:r>
              <a:rPr lang="en-US" dirty="0"/>
              <a:t>What’s vital is that the entire process gets done!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Because this isn’t all on your plate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Does What?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35046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996773"/>
            <a:ext cx="3581400" cy="4154233"/>
          </a:xfrm>
        </p:spPr>
      </p:pic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Example of a breakdown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Does What?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73642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But what about ongoing support?…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7749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support of the onboarding program is arguably as important as the program itself</a:t>
            </a:r>
          </a:p>
          <a:p>
            <a:r>
              <a:rPr lang="en-US" dirty="0"/>
              <a:t>The support should be broken up and divide among the office team</a:t>
            </a:r>
          </a:p>
          <a:p>
            <a:r>
              <a:rPr lang="en-US" dirty="0"/>
              <a:t>Have the appropriate person supporting the appropriate tasks</a:t>
            </a:r>
          </a:p>
          <a:p>
            <a:r>
              <a:rPr lang="en-US" dirty="0"/>
              <a:t>Once again this has to work for your office arrangement</a:t>
            </a:r>
          </a:p>
          <a:p>
            <a:r>
              <a:rPr lang="en-US" dirty="0"/>
              <a:t>It probably makes sense to assign support based upon which sections of the onboarding were covered</a:t>
            </a:r>
          </a:p>
          <a:p>
            <a:r>
              <a:rPr lang="en-US" dirty="0"/>
              <a:t>The entire support program should not be on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Without it, the process is pointless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Support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05830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That was intense…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52480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Let’s wrap up…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05812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onboarding is</a:t>
            </a:r>
          </a:p>
          <a:p>
            <a:r>
              <a:rPr lang="en-US" dirty="0"/>
              <a:t>The importance of a strong onboarding program</a:t>
            </a:r>
          </a:p>
          <a:p>
            <a:r>
              <a:rPr lang="en-US" dirty="0"/>
              <a:t>The basics</a:t>
            </a:r>
          </a:p>
          <a:p>
            <a:r>
              <a:rPr lang="en-US" dirty="0"/>
              <a:t>The office tour</a:t>
            </a:r>
          </a:p>
          <a:p>
            <a:r>
              <a:rPr lang="en-US" dirty="0"/>
              <a:t>Paperwork</a:t>
            </a:r>
          </a:p>
          <a:p>
            <a:r>
              <a:rPr lang="en-US" dirty="0"/>
              <a:t>Business materials</a:t>
            </a:r>
          </a:p>
          <a:p>
            <a:r>
              <a:rPr lang="en-US" dirty="0"/>
              <a:t>Office cloud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A thing or two…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Covered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Power Suite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AAD</a:t>
            </a:r>
          </a:p>
          <a:p>
            <a:r>
              <a:rPr lang="en-US" dirty="0"/>
              <a:t>Sending out initial material to Advisors</a:t>
            </a:r>
          </a:p>
          <a:p>
            <a:r>
              <a:rPr lang="en-US" dirty="0"/>
              <a:t>Who does what</a:t>
            </a:r>
          </a:p>
          <a:p>
            <a:r>
              <a:rPr lang="en-US" dirty="0"/>
              <a:t>Support</a:t>
            </a:r>
          </a:p>
          <a:p>
            <a:r>
              <a:rPr lang="en-US" dirty="0"/>
              <a:t>We also watched a pretty amazing video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572747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One more thing before we go…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82578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 a message welcoming them</a:t>
            </a:r>
          </a:p>
          <a:p>
            <a:r>
              <a:rPr lang="en-US" dirty="0"/>
              <a:t>Have them post about joining</a:t>
            </a:r>
          </a:p>
          <a:p>
            <a:r>
              <a:rPr lang="en-US" dirty="0"/>
              <a:t>Have them like and follow any pages or accounts for Sellstate and your office</a:t>
            </a:r>
          </a:p>
          <a:p>
            <a:r>
              <a:rPr lang="en-US" dirty="0"/>
              <a:t>Have them friend request other Advisors in the office and have others request the new Advisor</a:t>
            </a:r>
          </a:p>
          <a:p>
            <a:r>
              <a:rPr lang="en-US" dirty="0"/>
              <a:t>Make them familiar with any online groups that the Advisors communicate through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Leverage through their network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Social Media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23053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nd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54" y="1157233"/>
            <a:ext cx="8858091" cy="4983163"/>
          </a:xfrm>
        </p:spPr>
      </p:pic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549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You’re welcome!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 hope you enjoyed the show!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Michael Darmanin</a:t>
            </a:r>
          </a:p>
          <a:p>
            <a:r>
              <a:rPr lang="en-US" dirty="0"/>
              <a:t>Chief Operating Officer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Presenter: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8268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Pictures are important</a:t>
            </a:r>
          </a:p>
          <a:p>
            <a:r>
              <a:rPr lang="en-US" dirty="0"/>
              <a:t>Tagging is important</a:t>
            </a:r>
          </a:p>
          <a:p>
            <a:r>
              <a:rPr lang="en-US" dirty="0"/>
              <a:t>Boosting this post could be worth it if the new Advisor has a positive reputation in the area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Leverage through their network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Social Media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693967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Agent Asset Development…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06653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they understand the benefits of the program</a:t>
            </a:r>
          </a:p>
          <a:p>
            <a:r>
              <a:rPr lang="en-US" dirty="0"/>
              <a:t>Get two (2) to three (3) names from them</a:t>
            </a:r>
          </a:p>
          <a:p>
            <a:r>
              <a:rPr lang="en-US" dirty="0"/>
              <a:t>Have them go out and immediately contact people</a:t>
            </a:r>
          </a:p>
          <a:p>
            <a:r>
              <a:rPr lang="en-US" dirty="0"/>
              <a:t>When someone first joins is when they’re most excited and enthusiastic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Equipping your Advisors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Agent Asset Development Program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55515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they have promotional material</a:t>
            </a:r>
          </a:p>
          <a:p>
            <a:r>
              <a:rPr lang="en-US" dirty="0"/>
              <a:t>Mare sure they know where to get more promotional material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Equipping your Advisors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Agent Asset Development Program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015464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time to schedule a follow-up meeting about the two (2) or three (3) names</a:t>
            </a:r>
          </a:p>
          <a:p>
            <a:r>
              <a:rPr lang="en-US" dirty="0"/>
              <a:t>Get them in the habit of making AAD prospecting part of their business</a:t>
            </a:r>
          </a:p>
          <a:p>
            <a:r>
              <a:rPr lang="en-US" dirty="0"/>
              <a:t>They are not used to this, but Sellstate is different, which is why they joined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Follow-up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Agent Asset Development Program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63404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Send to Advisor…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78514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the new Advisor to your email list immediately</a:t>
            </a:r>
          </a:p>
          <a:p>
            <a:r>
              <a:rPr lang="en-US" dirty="0"/>
              <a:t>Send them something welcoming with useful information</a:t>
            </a:r>
          </a:p>
          <a:p>
            <a:r>
              <a:rPr lang="en-US" dirty="0"/>
              <a:t>Follow-up with them to ensure they received it</a:t>
            </a:r>
          </a:p>
          <a:p>
            <a:r>
              <a:rPr lang="en-US" dirty="0"/>
              <a:t>This process should be automatic as new recruits come onboard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Get them information immediately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 to Advisor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2016 Sellstate Leadership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31156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Sellstate Power 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Sellstate Power Point Template</Template>
  <TotalTime>1595</TotalTime>
  <Words>653</Words>
  <Application>Microsoft Office PowerPoint</Application>
  <PresentationFormat>On-screen Show (4:3)</PresentationFormat>
  <Paragraphs>127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Neutra Text Light</vt:lpstr>
      <vt:lpstr>Neutra Text TF Light</vt:lpstr>
      <vt:lpstr>SF Florencesans SC Exp</vt:lpstr>
      <vt:lpstr>Sellstate Power Point Template</vt:lpstr>
      <vt:lpstr>PowerPoint Presentation</vt:lpstr>
      <vt:lpstr>Social Media</vt:lpstr>
      <vt:lpstr>Social Media</vt:lpstr>
      <vt:lpstr>PowerPoint Presentation</vt:lpstr>
      <vt:lpstr>Agent Asset Development Program</vt:lpstr>
      <vt:lpstr>Agent Asset Development Program</vt:lpstr>
      <vt:lpstr>Agent Asset Development Program</vt:lpstr>
      <vt:lpstr>PowerPoint Presentation</vt:lpstr>
      <vt:lpstr>Send to Advisor</vt:lpstr>
      <vt:lpstr>Send to Advisor</vt:lpstr>
      <vt:lpstr>PowerPoint Presentation</vt:lpstr>
      <vt:lpstr>Who Does What?</vt:lpstr>
      <vt:lpstr>Who Does What?</vt:lpstr>
      <vt:lpstr>PowerPoint Presentation</vt:lpstr>
      <vt:lpstr>Ongoing Support</vt:lpstr>
      <vt:lpstr>PowerPoint Presentation</vt:lpstr>
      <vt:lpstr>PowerPoint Presentation</vt:lpstr>
      <vt:lpstr>What We Covered</vt:lpstr>
      <vt:lpstr>PowerPoint Presentation</vt:lpstr>
      <vt:lpstr>PowerPoint Presentation</vt:lpstr>
      <vt:lpstr>You’re welcome!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Darmanin</dc:creator>
  <cp:lastModifiedBy>Michael Darmanin</cp:lastModifiedBy>
  <cp:revision>131</cp:revision>
  <dcterms:created xsi:type="dcterms:W3CDTF">2016-09-07T15:42:36Z</dcterms:created>
  <dcterms:modified xsi:type="dcterms:W3CDTF">2016-11-16T18:22:42Z</dcterms:modified>
</cp:coreProperties>
</file>