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9" r:id="rId3"/>
    <p:sldId id="258" r:id="rId4"/>
    <p:sldId id="260" r:id="rId5"/>
    <p:sldId id="261" r:id="rId6"/>
    <p:sldId id="264" r:id="rId7"/>
    <p:sldId id="262" r:id="rId8"/>
    <p:sldId id="263" r:id="rId9"/>
    <p:sldId id="257" r:id="rId10"/>
  </p:sldIdLst>
  <p:sldSz cx="12192000" cy="6858000"/>
  <p:notesSz cx="6858000" cy="9144000"/>
  <p:embeddedFontLst>
    <p:embeddedFont>
      <p:font typeface="Calibri Light" panose="020F0302020204030204" pitchFamily="34" charset="0"/>
      <p:regular r:id="rId12"/>
      <p:italic r:id="rId13"/>
    </p:embeddedFont>
    <p:embeddedFont>
      <p:font typeface="Calibri" panose="020F0502020204030204" pitchFamily="34" charset="0"/>
      <p:regular r:id="rId14"/>
      <p:bold r:id="rId15"/>
      <p:italic r:id="rId16"/>
      <p:boldItalic r:id="rId17"/>
    </p:embeddedFont>
    <p:embeddedFont>
      <p:font typeface="Allura" panose="02000000000000000000" pitchFamily="2" charset="0"/>
      <p:regular r:id="rId18"/>
    </p:embeddedFont>
    <p:embeddedFont>
      <p:font typeface="Bell MT" panose="02020503060305020303" pitchFamily="18" charset="0"/>
      <p:regular r:id="rId19"/>
      <p:bold r:id="rId20"/>
      <p:italic r:id="rId21"/>
    </p:embeddedFont>
    <p:embeddedFont>
      <p:font typeface="Arial Narrow" panose="020B0606020202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DA26F4-BD5C-4AD6-9814-623944489B1B}">
          <p14:sldIdLst>
            <p14:sldId id="256"/>
            <p14:sldId id="259"/>
            <p14:sldId id="258"/>
            <p14:sldId id="260"/>
            <p14:sldId id="261"/>
            <p14:sldId id="264"/>
            <p14:sldId id="262"/>
            <p14:sldId id="263"/>
            <p14:sldId id="2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35A"/>
    <a:srgbClr val="F5A70B"/>
    <a:srgbClr val="FBDC9D"/>
    <a:srgbClr val="004D9A"/>
    <a:srgbClr val="636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latin typeface="Arial" panose="020B0604020202020204" pitchFamily="34" charset="0"/>
                <a:cs typeface="Arial" panose="020B0604020202020204" pitchFamily="34" charset="0"/>
              </a:rPr>
              <a:t>Neighborhood Income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541474703556097E-2"/>
          <c:y val="0.18006014522578495"/>
          <c:w val="0.92358623170951071"/>
          <c:h val="0.55621912720160904"/>
        </c:manualLayout>
      </c:layout>
      <c:bar3DChart>
        <c:barDir val="col"/>
        <c:grouping val="stacked"/>
        <c:varyColors val="0"/>
        <c:ser>
          <c:idx val="0"/>
          <c:order val="0"/>
          <c:tx>
            <c:strRef>
              <c:f>Sheet1!$B$1</c:f>
              <c:strCache>
                <c:ptCount val="1"/>
                <c:pt idx="0">
                  <c:v>Median Income:$29,249; Income w/child $36,687</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elete val="1"/>
          </c:dLbls>
          <c:cat>
            <c:strRef>
              <c:f>Sheet1!$A$2:$A$5</c:f>
              <c:strCache>
                <c:ptCount val="4"/>
                <c:pt idx="0">
                  <c:v>State Income</c:v>
                </c:pt>
                <c:pt idx="1">
                  <c:v>Nat'l Income</c:v>
                </c:pt>
                <c:pt idx="2">
                  <c:v>State Income w/child</c:v>
                </c:pt>
                <c:pt idx="3">
                  <c:v>Nat'l Income w/child</c:v>
                </c:pt>
              </c:strCache>
            </c:strRef>
          </c:cat>
          <c:val>
            <c:numRef>
              <c:f>Sheet1!$B$2:$B$5</c:f>
              <c:numCache>
                <c:formatCode>0%</c:formatCode>
                <c:ptCount val="4"/>
                <c:pt idx="0">
                  <c:v>0.22</c:v>
                </c:pt>
                <c:pt idx="1">
                  <c:v>0.2</c:v>
                </c:pt>
                <c:pt idx="2">
                  <c:v>0.22</c:v>
                </c:pt>
                <c:pt idx="3">
                  <c:v>0.18</c:v>
                </c:pt>
              </c:numCache>
            </c:numRef>
          </c:val>
          <c:extLst>
            <c:ext xmlns:c16="http://schemas.microsoft.com/office/drawing/2014/chart" uri="{C3380CC4-5D6E-409C-BE32-E72D297353CC}">
              <c16:uniqueId val="{00000000-E494-48D5-A22C-6591FE5EE19E}"/>
            </c:ext>
          </c:extLst>
        </c:ser>
        <c:dLbls>
          <c:showLegendKey val="0"/>
          <c:showVal val="1"/>
          <c:showCatName val="0"/>
          <c:showSerName val="0"/>
          <c:showPercent val="0"/>
          <c:showBubbleSize val="0"/>
        </c:dLbls>
        <c:gapWidth val="150"/>
        <c:shape val="box"/>
        <c:axId val="592085176"/>
        <c:axId val="385259008"/>
        <c:axId val="0"/>
      </c:bar3DChart>
      <c:catAx>
        <c:axId val="5920851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spc="-1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5259008"/>
        <c:crosses val="autoZero"/>
        <c:auto val="1"/>
        <c:lblAlgn val="ctr"/>
        <c:lblOffset val="100"/>
        <c:noMultiLvlLbl val="0"/>
      </c:catAx>
      <c:valAx>
        <c:axId val="385259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92085176"/>
        <c:crosses val="autoZero"/>
        <c:crossBetween val="between"/>
      </c:valAx>
      <c:spPr>
        <a:noFill/>
        <a:ln>
          <a:noFill/>
        </a:ln>
        <a:effectLst/>
      </c:spPr>
    </c:plotArea>
    <c:legend>
      <c:legendPos val="b"/>
      <c:layout>
        <c:manualLayout>
          <c:xMode val="edge"/>
          <c:yMode val="edge"/>
          <c:x val="0.1225277144757283"/>
          <c:y val="0.86378973234176104"/>
          <c:w val="0.8774722855242717"/>
          <c:h val="9.712179736592643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Narrow" panose="020B060602020203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dirty="0">
                <a:latin typeface="Arial" panose="020B0604020202020204" pitchFamily="34" charset="0"/>
                <a:cs typeface="Arial" panose="020B0604020202020204" pitchFamily="34" charset="0"/>
              </a:rPr>
              <a:t>Neighborhood</a:t>
            </a:r>
            <a:r>
              <a:rPr lang="en-US" sz="1100" baseline="0" dirty="0">
                <a:latin typeface="Arial" panose="020B0604020202020204" pitchFamily="34" charset="0"/>
                <a:cs typeface="Arial" panose="020B0604020202020204" pitchFamily="34" charset="0"/>
              </a:rPr>
              <a:t> Age Breakdown</a:t>
            </a:r>
            <a:endParaRPr lang="en-US" sz="11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Average age: 31.31 Years</c:v>
                </c:pt>
              </c:strCache>
            </c:strRef>
          </c:tx>
          <c:spPr>
            <a:scene3d>
              <a:camera prst="orthographicFront"/>
              <a:lightRig rig="threePt" dir="t"/>
            </a:scene3d>
            <a:sp3d prstMaterial="dkEdge"/>
          </c:spPr>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dkEdge"/>
            </c:spPr>
            <c:extLst>
              <c:ext xmlns:c16="http://schemas.microsoft.com/office/drawing/2014/chart" uri="{C3380CC4-5D6E-409C-BE32-E72D297353CC}">
                <c16:uniqueId val="{00000001-802F-4787-B7C9-1B5DFF2F59DF}"/>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dkEdge"/>
            </c:spPr>
            <c:extLst>
              <c:ext xmlns:c16="http://schemas.microsoft.com/office/drawing/2014/chart" uri="{C3380CC4-5D6E-409C-BE32-E72D297353CC}">
                <c16:uniqueId val="{00000003-802F-4787-B7C9-1B5DFF2F59DF}"/>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dkEdge"/>
            </c:spPr>
            <c:extLst>
              <c:ext xmlns:c16="http://schemas.microsoft.com/office/drawing/2014/chart" uri="{C3380CC4-5D6E-409C-BE32-E72D297353CC}">
                <c16:uniqueId val="{00000005-802F-4787-B7C9-1B5DFF2F59DF}"/>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dkEdge"/>
            </c:spPr>
            <c:extLst>
              <c:ext xmlns:c16="http://schemas.microsoft.com/office/drawing/2014/chart" uri="{C3380CC4-5D6E-409C-BE32-E72D297353CC}">
                <c16:uniqueId val="{00000007-802F-4787-B7C9-1B5DFF2F59DF}"/>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dkEdge"/>
            </c:spPr>
            <c:extLst>
              <c:ext xmlns:c16="http://schemas.microsoft.com/office/drawing/2014/chart" uri="{C3380CC4-5D6E-409C-BE32-E72D297353CC}">
                <c16:uniqueId val="{00000009-802F-4787-B7C9-1B5DFF2F59DF}"/>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dkEdge"/>
            </c:spPr>
            <c:extLst>
              <c:ext xmlns:c16="http://schemas.microsoft.com/office/drawing/2014/chart" uri="{C3380CC4-5D6E-409C-BE32-E72D297353CC}">
                <c16:uniqueId val="{0000000B-802F-4787-B7C9-1B5DFF2F59DF}"/>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dkEdge"/>
            </c:spPr>
            <c:extLst>
              <c:ext xmlns:c16="http://schemas.microsoft.com/office/drawing/2014/chart" uri="{C3380CC4-5D6E-409C-BE32-E72D297353CC}">
                <c16:uniqueId val="{0000000D-802F-4787-B7C9-1B5DFF2F59DF}"/>
              </c:ext>
            </c:extLst>
          </c:dPt>
          <c:cat>
            <c:strRef>
              <c:f>Sheet1!$A$2:$A$8</c:f>
              <c:strCache>
                <c:ptCount val="7"/>
                <c:pt idx="0">
                  <c:v>0 - 9</c:v>
                </c:pt>
                <c:pt idx="1">
                  <c:v>10 - 17</c:v>
                </c:pt>
                <c:pt idx="2">
                  <c:v>18 - 29</c:v>
                </c:pt>
                <c:pt idx="3">
                  <c:v>30 - 39</c:v>
                </c:pt>
                <c:pt idx="4">
                  <c:v>40 - 49</c:v>
                </c:pt>
                <c:pt idx="5">
                  <c:v>50 - 64</c:v>
                </c:pt>
                <c:pt idx="6">
                  <c:v>65+</c:v>
                </c:pt>
              </c:strCache>
            </c:strRef>
          </c:cat>
          <c:val>
            <c:numRef>
              <c:f>Sheet1!$B$2:$B$8</c:f>
              <c:numCache>
                <c:formatCode>0.00%</c:formatCode>
                <c:ptCount val="7"/>
                <c:pt idx="0">
                  <c:v>0.17799999999999999</c:v>
                </c:pt>
                <c:pt idx="1">
                  <c:v>0.121</c:v>
                </c:pt>
                <c:pt idx="2">
                  <c:v>0.184</c:v>
                </c:pt>
                <c:pt idx="3">
                  <c:v>0.14599999999999999</c:v>
                </c:pt>
                <c:pt idx="4" formatCode="0%">
                  <c:v>0.18</c:v>
                </c:pt>
                <c:pt idx="5">
                  <c:v>0.125</c:v>
                </c:pt>
                <c:pt idx="6">
                  <c:v>6.6000000000000003E-2</c:v>
                </c:pt>
              </c:numCache>
            </c:numRef>
          </c:val>
          <c:extLst>
            <c:ext xmlns:c16="http://schemas.microsoft.com/office/drawing/2014/chart" uri="{C3380CC4-5D6E-409C-BE32-E72D297353CC}">
              <c16:uniqueId val="{00000000-57C1-4B03-B0FE-06863BEED84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69237602455301439"/>
          <c:w val="0.99392398910368718"/>
          <c:h val="0.266993770035170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10CFA-EADF-4ECB-8F0D-7498A27B2769}" type="datetimeFigureOut">
              <a:rPr lang="en-US" smtClean="0"/>
              <a:t>1/25/2018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C3722-2468-4719-945B-2765BA7B9B09}" type="slidenum">
              <a:rPr lang="en-US" smtClean="0"/>
              <a:t>‹#›</a:t>
            </a:fld>
            <a:endParaRPr lang="en-US"/>
          </a:p>
        </p:txBody>
      </p:sp>
    </p:spTree>
    <p:extLst>
      <p:ext uri="{BB962C8B-B14F-4D97-AF65-F5344CB8AC3E}">
        <p14:creationId xmlns:p14="http://schemas.microsoft.com/office/powerpoint/2010/main" val="2224874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A166-5287-46A3-A21C-0B0BFF4EA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2B96F-C304-4A11-A5E4-A588C858CE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D944F1-7C07-4485-9B32-2B67ADB1F8C3}"/>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5" name="Footer Placeholder 4">
            <a:extLst>
              <a:ext uri="{FF2B5EF4-FFF2-40B4-BE49-F238E27FC236}">
                <a16:creationId xmlns:a16="http://schemas.microsoft.com/office/drawing/2014/main" id="{60FF00F5-D30B-4AD2-B7D2-1CAF3D3F5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46481-5214-4112-BBBF-2D6ABA103D8C}"/>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302165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CF5C-4965-41D8-A9B9-D563A7BC1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1EC39F-9355-4149-8A4A-F6AFD9D801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F7396-9E21-4650-A501-BA5F6E642268}"/>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5" name="Footer Placeholder 4">
            <a:extLst>
              <a:ext uri="{FF2B5EF4-FFF2-40B4-BE49-F238E27FC236}">
                <a16:creationId xmlns:a16="http://schemas.microsoft.com/office/drawing/2014/main" id="{09993E11-3CF3-415C-9C7D-B0E74CB28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064B3-FC9A-4813-89B2-AED3D24ED8DF}"/>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308291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9D1B05-C20E-44CE-997D-8C6E29C23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D6A2DC-630A-456F-845A-23274A8D4C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DA209-1DDA-405F-A634-59810D9C2ADF}"/>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5" name="Footer Placeholder 4">
            <a:extLst>
              <a:ext uri="{FF2B5EF4-FFF2-40B4-BE49-F238E27FC236}">
                <a16:creationId xmlns:a16="http://schemas.microsoft.com/office/drawing/2014/main" id="{96A9AAA4-9B98-4B22-92C2-5E4E8238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C3521-4575-4436-A8D6-10BC7C8A1501}"/>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5331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6EDD-715F-4750-8992-2ACCBC888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A8B352-0297-47DD-9D3E-6F121C913F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D57B3-FB16-4E93-AC96-9C93A740EE17}"/>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5" name="Footer Placeholder 4">
            <a:extLst>
              <a:ext uri="{FF2B5EF4-FFF2-40B4-BE49-F238E27FC236}">
                <a16:creationId xmlns:a16="http://schemas.microsoft.com/office/drawing/2014/main" id="{EA9C2074-A845-41B8-B81D-B778663CC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B804C-E884-4FBF-8B0D-B0C9C14FCC89}"/>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117297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C157-1D12-412B-8650-5C363C2B9B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A2CD69-F55C-42F0-876A-3F1836516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56F337-6217-415C-A8C4-CA90F4C0DEA6}"/>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5" name="Footer Placeholder 4">
            <a:extLst>
              <a:ext uri="{FF2B5EF4-FFF2-40B4-BE49-F238E27FC236}">
                <a16:creationId xmlns:a16="http://schemas.microsoft.com/office/drawing/2014/main" id="{302B124A-80C9-47DC-B090-9F762E300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94811-1663-4142-A24C-7689F93A2B55}"/>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271633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D936D-7A4D-4CE4-843A-E98353E06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81EF3-3F4E-4747-84DB-28E14657FB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65BF7-4598-4B01-8E7B-4C3CD9C0B4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E54D8-0F45-4053-893A-7906CD11A2AC}"/>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6" name="Footer Placeholder 5">
            <a:extLst>
              <a:ext uri="{FF2B5EF4-FFF2-40B4-BE49-F238E27FC236}">
                <a16:creationId xmlns:a16="http://schemas.microsoft.com/office/drawing/2014/main" id="{D2FB3022-5665-47BE-B8C9-9D0D919D3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1F821-B401-485D-8E35-7EC973323471}"/>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194283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3BB3-9B77-4226-B08D-C97D0A5F9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37950E-E4B9-4B7A-BCE3-55DB246AB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0DD292-943B-49A5-8A05-2542833673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E99354-4911-4920-9D38-1EBAA8318A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823920-1482-4BF9-B387-69B445CB0E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5F2C1-A6CE-447B-A731-7B925DF5ECC8}"/>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8" name="Footer Placeholder 7">
            <a:extLst>
              <a:ext uri="{FF2B5EF4-FFF2-40B4-BE49-F238E27FC236}">
                <a16:creationId xmlns:a16="http://schemas.microsoft.com/office/drawing/2014/main" id="{17DAFE86-7657-435C-9650-9A214E72FC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DB43C3-E313-47BD-9798-4728D47A06FF}"/>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35029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E043-929B-45E7-8EE5-3331A266F2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61C466-42DB-4F2E-985F-6A407EDA5BC5}"/>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4" name="Footer Placeholder 3">
            <a:extLst>
              <a:ext uri="{FF2B5EF4-FFF2-40B4-BE49-F238E27FC236}">
                <a16:creationId xmlns:a16="http://schemas.microsoft.com/office/drawing/2014/main" id="{D1CD3B8F-CD91-4A32-8BB2-D0D2780F9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9D6B25-824C-46E8-AF7E-96F22E7803D1}"/>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247598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9DC7A5-6035-4017-8E41-190545F702A1}"/>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3" name="Footer Placeholder 2">
            <a:extLst>
              <a:ext uri="{FF2B5EF4-FFF2-40B4-BE49-F238E27FC236}">
                <a16:creationId xmlns:a16="http://schemas.microsoft.com/office/drawing/2014/main" id="{2D2C5225-8DA9-45F4-8F44-6EE818F96D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96D392-7647-4DA9-A4DC-393558F28EE6}"/>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135703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D4B0-6CF5-4A8D-8E34-E326A72E9F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2CBC09-5427-4B5C-AB95-C63CCC4166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C6F899-87A7-4CC6-B449-7D9DB313D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227136-870D-4297-9DB8-1ECC28BC8F28}"/>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6" name="Footer Placeholder 5">
            <a:extLst>
              <a:ext uri="{FF2B5EF4-FFF2-40B4-BE49-F238E27FC236}">
                <a16:creationId xmlns:a16="http://schemas.microsoft.com/office/drawing/2014/main" id="{283DF8BC-5249-4AA0-9D33-B281B952F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50B2E-0467-4B4D-894E-8ED19E09C15A}"/>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112920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BF85-9616-404C-9B55-91ED93F52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FA0B1F-8399-4EA7-9615-8C948F33F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2270B1-6A84-4415-8850-8067E6ABE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9D74A5-36B3-4BCB-A064-919190E604E9}"/>
              </a:ext>
            </a:extLst>
          </p:cNvPr>
          <p:cNvSpPr>
            <a:spLocks noGrp="1"/>
          </p:cNvSpPr>
          <p:nvPr>
            <p:ph type="dt" sz="half" idx="10"/>
          </p:nvPr>
        </p:nvSpPr>
        <p:spPr/>
        <p:txBody>
          <a:bodyPr/>
          <a:lstStyle/>
          <a:p>
            <a:fld id="{958C574F-BEFA-4877-B53C-6875722B7FCA}" type="datetimeFigureOut">
              <a:rPr lang="en-US" smtClean="0"/>
              <a:t>1/25/2018</a:t>
            </a:fld>
            <a:endParaRPr lang="en-US"/>
          </a:p>
        </p:txBody>
      </p:sp>
      <p:sp>
        <p:nvSpPr>
          <p:cNvPr id="6" name="Footer Placeholder 5">
            <a:extLst>
              <a:ext uri="{FF2B5EF4-FFF2-40B4-BE49-F238E27FC236}">
                <a16:creationId xmlns:a16="http://schemas.microsoft.com/office/drawing/2014/main" id="{52AF664A-BC5A-4802-9569-5A8319B1E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DCB4C-69DC-464F-85F1-F9CE5BEA5B08}"/>
              </a:ext>
            </a:extLst>
          </p:cNvPr>
          <p:cNvSpPr>
            <a:spLocks noGrp="1"/>
          </p:cNvSpPr>
          <p:nvPr>
            <p:ph type="sldNum" sz="quarter" idx="12"/>
          </p:nvPr>
        </p:nvSpPr>
        <p:spPr/>
        <p:txBody>
          <a:bodyPr/>
          <a:lstStyle/>
          <a:p>
            <a:fld id="{CE316232-6C7B-4587-AFBA-A7209AA8866B}" type="slidenum">
              <a:rPr lang="en-US" smtClean="0"/>
              <a:t>‹#›</a:t>
            </a:fld>
            <a:endParaRPr lang="en-US"/>
          </a:p>
        </p:txBody>
      </p:sp>
    </p:spTree>
    <p:extLst>
      <p:ext uri="{BB962C8B-B14F-4D97-AF65-F5344CB8AC3E}">
        <p14:creationId xmlns:p14="http://schemas.microsoft.com/office/powerpoint/2010/main" val="2294040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3FDEA-A1D9-4848-9B3B-65284CAF9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231C5C-3F7F-49B7-8678-7FB8B5773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6AE85-7DFC-46DE-B471-C1E4B8EFBD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C574F-BEFA-4877-B53C-6875722B7FCA}" type="datetimeFigureOut">
              <a:rPr lang="en-US" smtClean="0"/>
              <a:t>1/25/2018</a:t>
            </a:fld>
            <a:endParaRPr lang="en-US"/>
          </a:p>
        </p:txBody>
      </p:sp>
      <p:sp>
        <p:nvSpPr>
          <p:cNvPr id="5" name="Footer Placeholder 4">
            <a:extLst>
              <a:ext uri="{FF2B5EF4-FFF2-40B4-BE49-F238E27FC236}">
                <a16:creationId xmlns:a16="http://schemas.microsoft.com/office/drawing/2014/main" id="{6F87786A-49DC-4223-8A7D-7389E50D8F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E52B61-78C2-495B-A72E-CE5F6B6906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16232-6C7B-4587-AFBA-A7209AA8866B}" type="slidenum">
              <a:rPr lang="en-US" smtClean="0"/>
              <a:t>‹#›</a:t>
            </a:fld>
            <a:endParaRPr lang="en-US"/>
          </a:p>
        </p:txBody>
      </p:sp>
    </p:spTree>
    <p:extLst>
      <p:ext uri="{BB962C8B-B14F-4D97-AF65-F5344CB8AC3E}">
        <p14:creationId xmlns:p14="http://schemas.microsoft.com/office/powerpoint/2010/main" val="274291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4BED2-CEFE-42F7-B74F-B56FB2858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228" y="920587"/>
            <a:ext cx="3117544" cy="3117544"/>
          </a:xfrm>
          <a:prstGeom prst="rect">
            <a:avLst/>
          </a:prstGeom>
        </p:spPr>
      </p:pic>
      <p:sp>
        <p:nvSpPr>
          <p:cNvPr id="2" name="Title 1">
            <a:extLst>
              <a:ext uri="{FF2B5EF4-FFF2-40B4-BE49-F238E27FC236}">
                <a16:creationId xmlns:a16="http://schemas.microsoft.com/office/drawing/2014/main" id="{408D7710-2C73-4C0B-8402-BE1249565286}"/>
              </a:ext>
            </a:extLst>
          </p:cNvPr>
          <p:cNvSpPr>
            <a:spLocks noGrp="1"/>
          </p:cNvSpPr>
          <p:nvPr>
            <p:ph type="ctrTitle"/>
          </p:nvPr>
        </p:nvSpPr>
        <p:spPr>
          <a:xfrm>
            <a:off x="1524000" y="3594495"/>
            <a:ext cx="9144000" cy="2502309"/>
          </a:xfrm>
        </p:spPr>
        <p:txBody>
          <a:bodyPr>
            <a:normAutofit/>
          </a:bodyPr>
          <a:lstStyle/>
          <a:p>
            <a:r>
              <a:rPr lang="en-US" sz="11500" dirty="0">
                <a:ln>
                  <a:solidFill>
                    <a:schemeClr val="tx1">
                      <a:lumMod val="65000"/>
                      <a:lumOff val="35000"/>
                    </a:schemeClr>
                  </a:solidFill>
                </a:ln>
                <a:solidFill>
                  <a:srgbClr val="636363"/>
                </a:solidFill>
                <a:latin typeface="Allura" panose="02000000000000000000" pitchFamily="2" charset="0"/>
              </a:rPr>
              <a:t>Advantage</a:t>
            </a:r>
          </a:p>
        </p:txBody>
      </p:sp>
      <p:sp>
        <p:nvSpPr>
          <p:cNvPr id="6" name="Subtitle 5">
            <a:extLst>
              <a:ext uri="{FF2B5EF4-FFF2-40B4-BE49-F238E27FC236}">
                <a16:creationId xmlns:a16="http://schemas.microsoft.com/office/drawing/2014/main" id="{3A44E00C-65F0-4C4E-84CE-BA03B2E0554A}"/>
              </a:ext>
            </a:extLst>
          </p:cNvPr>
          <p:cNvSpPr>
            <a:spLocks noGrp="1"/>
          </p:cNvSpPr>
          <p:nvPr>
            <p:ph type="subTitle" idx="1"/>
          </p:nvPr>
        </p:nvSpPr>
        <p:spPr>
          <a:xfrm>
            <a:off x="1524000" y="3878740"/>
            <a:ext cx="9144000" cy="718658"/>
          </a:xfrm>
          <a:prstGeom prst="rect">
            <a:avLst/>
          </a:prstGeom>
          <a:noFill/>
        </p:spPr>
        <p:txBody>
          <a:bodyPr wrap="square" lIns="91440" tIns="45720" rIns="91440" bIns="45720">
            <a:spAutoFit/>
          </a:bodyPr>
          <a:lstStyle/>
          <a:p>
            <a:pPr algn="ctr"/>
            <a:r>
              <a:rPr lang="en-US" sz="4400" b="0" cap="none" spc="1000" dirty="0">
                <a:ln w="0">
                  <a:noFill/>
                </a:ln>
                <a:solidFill>
                  <a:srgbClr val="004D9A"/>
                </a:solidFill>
                <a:latin typeface="Bell MT" panose="02020503060305020303" pitchFamily="18" charset="0"/>
                <a:cs typeface="Times New Roman" panose="02020603050405020304" pitchFamily="18" charset="0"/>
              </a:rPr>
              <a:t>SELLSTATE</a:t>
            </a:r>
          </a:p>
        </p:txBody>
      </p:sp>
    </p:spTree>
    <p:extLst>
      <p:ext uri="{BB962C8B-B14F-4D97-AF65-F5344CB8AC3E}">
        <p14:creationId xmlns:p14="http://schemas.microsoft.com/office/powerpoint/2010/main" val="209868754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008CE5-0A8A-4568-B03B-10551967D86C}"/>
              </a:ext>
            </a:extLst>
          </p:cNvPr>
          <p:cNvSpPr/>
          <p:nvPr/>
        </p:nvSpPr>
        <p:spPr>
          <a:xfrm>
            <a:off x="0" y="-12770"/>
            <a:ext cx="12192000" cy="1548141"/>
          </a:xfrm>
          <a:prstGeom prst="rect">
            <a:avLst/>
          </a:prstGeom>
          <a:solidFill>
            <a:srgbClr val="004D9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9019D35-BCA7-441A-8358-7EF6E6833F07}"/>
              </a:ext>
            </a:extLst>
          </p:cNvPr>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072" y="1762179"/>
            <a:ext cx="2863146" cy="3817528"/>
          </a:xfrm>
          <a:prstGeom prst="rect">
            <a:avLst/>
          </a:prstGeom>
          <a:ln>
            <a:noFill/>
          </a:ln>
          <a:effectLst>
            <a:softEdge rad="112500"/>
          </a:effectLst>
        </p:spPr>
      </p:pic>
      <p:sp>
        <p:nvSpPr>
          <p:cNvPr id="2" name="Title 1">
            <a:extLst>
              <a:ext uri="{FF2B5EF4-FFF2-40B4-BE49-F238E27FC236}">
                <a16:creationId xmlns:a16="http://schemas.microsoft.com/office/drawing/2014/main" id="{264DC293-9CBF-4849-8DC1-BDC28C1D919F}"/>
              </a:ext>
            </a:extLst>
          </p:cNvPr>
          <p:cNvSpPr>
            <a:spLocks noGrp="1"/>
          </p:cNvSpPr>
          <p:nvPr>
            <p:ph type="title"/>
          </p:nvPr>
        </p:nvSpPr>
        <p:spPr>
          <a:xfrm>
            <a:off x="838200" y="298013"/>
            <a:ext cx="10515600" cy="1325563"/>
          </a:xfrm>
        </p:spPr>
        <p:txBody>
          <a:bodyPr>
            <a:normAutofit/>
          </a:bodyPr>
          <a:lstStyle/>
          <a:p>
            <a:pPr algn="ctr"/>
            <a:r>
              <a:rPr lang="en-US" sz="8000" dirty="0">
                <a:solidFill>
                  <a:schemeClr val="bg1"/>
                </a:solidFill>
                <a:latin typeface="Allura" panose="02000000000000000000" pitchFamily="2" charset="0"/>
              </a:rPr>
              <a:t>About Me</a:t>
            </a:r>
          </a:p>
        </p:txBody>
      </p:sp>
      <p:sp>
        <p:nvSpPr>
          <p:cNvPr id="3" name="Content Placeholder 2">
            <a:extLst>
              <a:ext uri="{FF2B5EF4-FFF2-40B4-BE49-F238E27FC236}">
                <a16:creationId xmlns:a16="http://schemas.microsoft.com/office/drawing/2014/main" id="{D449E3FB-540A-4770-8D86-3E803ABAFBA5}"/>
              </a:ext>
            </a:extLst>
          </p:cNvPr>
          <p:cNvSpPr>
            <a:spLocks noGrp="1"/>
          </p:cNvSpPr>
          <p:nvPr>
            <p:ph idx="1"/>
          </p:nvPr>
        </p:nvSpPr>
        <p:spPr>
          <a:xfrm>
            <a:off x="838200" y="2899806"/>
            <a:ext cx="5257800" cy="2045418"/>
          </a:xfrm>
        </p:spPr>
        <p:txBody>
          <a:bodyPr>
            <a:normAutofit/>
          </a:bodyPr>
          <a:lstStyle/>
          <a:p>
            <a:pPr marL="0" indent="0" algn="ctr">
              <a:buNone/>
            </a:pPr>
            <a:r>
              <a:rPr lang="en-US" sz="2400" dirty="0">
                <a:solidFill>
                  <a:srgbClr val="004D9A"/>
                </a:solidFill>
                <a:latin typeface="Arial" panose="020B0604020202020204" pitchFamily="34" charset="0"/>
                <a:cs typeface="Arial" panose="020B0604020202020204" pitchFamily="34" charset="0"/>
              </a:rPr>
              <a:t>[INSTERT YOUR BIO HERE]</a:t>
            </a:r>
          </a:p>
        </p:txBody>
      </p:sp>
      <p:pic>
        <p:nvPicPr>
          <p:cNvPr id="10" name="Picture 9">
            <a:extLst>
              <a:ext uri="{FF2B5EF4-FFF2-40B4-BE49-F238E27FC236}">
                <a16:creationId xmlns:a16="http://schemas.microsoft.com/office/drawing/2014/main" id="{2D20C180-C3D1-46E1-B67F-154787CD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971" y="5902873"/>
            <a:ext cx="584776" cy="584776"/>
          </a:xfrm>
          <a:prstGeom prst="rect">
            <a:avLst/>
          </a:prstGeom>
        </p:spPr>
      </p:pic>
      <p:sp>
        <p:nvSpPr>
          <p:cNvPr id="12" name="Rectangle 11">
            <a:extLst>
              <a:ext uri="{FF2B5EF4-FFF2-40B4-BE49-F238E27FC236}">
                <a16:creationId xmlns:a16="http://schemas.microsoft.com/office/drawing/2014/main" id="{46344067-0798-4669-A2E7-DA8E9B9C86F8}"/>
              </a:ext>
            </a:extLst>
          </p:cNvPr>
          <p:cNvSpPr/>
          <p:nvPr/>
        </p:nvSpPr>
        <p:spPr>
          <a:xfrm>
            <a:off x="8440540" y="5995206"/>
            <a:ext cx="3155647" cy="400110"/>
          </a:xfrm>
          <a:prstGeom prst="rect">
            <a:avLst/>
          </a:prstGeom>
          <a:noFill/>
        </p:spPr>
        <p:txBody>
          <a:bodyPr wrap="square" lIns="91440" tIns="45720" rIns="91440" bIns="45720">
            <a:spAutoFit/>
          </a:bodyPr>
          <a:lstStyle/>
          <a:p>
            <a:pPr algn="ctr"/>
            <a:r>
              <a:rPr lang="en-US" sz="2000" b="0" cap="none" spc="600" dirty="0">
                <a:ln w="0">
                  <a:noFill/>
                </a:ln>
                <a:solidFill>
                  <a:srgbClr val="004D9A"/>
                </a:solidFill>
                <a:effectLst>
                  <a:outerShdw blurRad="38100" dist="19050" dir="2700000" algn="tl" rotWithShape="0">
                    <a:schemeClr val="dk1">
                      <a:alpha val="40000"/>
                    </a:schemeClr>
                  </a:outerShdw>
                </a:effectLst>
                <a:latin typeface="Bell MT" panose="02020503060305020303" pitchFamily="18" charset="0"/>
                <a:cs typeface="Times New Roman" panose="02020603050405020304" pitchFamily="18" charset="0"/>
              </a:rPr>
              <a:t>SELLSTATE</a:t>
            </a:r>
          </a:p>
        </p:txBody>
      </p:sp>
      <p:sp>
        <p:nvSpPr>
          <p:cNvPr id="4" name="Rectangle 3">
            <a:extLst>
              <a:ext uri="{FF2B5EF4-FFF2-40B4-BE49-F238E27FC236}">
                <a16:creationId xmlns:a16="http://schemas.microsoft.com/office/drawing/2014/main" id="{E607DA9D-CBD4-46C1-AC69-F8FA46DD79A8}"/>
              </a:ext>
            </a:extLst>
          </p:cNvPr>
          <p:cNvSpPr/>
          <p:nvPr/>
        </p:nvSpPr>
        <p:spPr>
          <a:xfrm>
            <a:off x="838200" y="1800026"/>
            <a:ext cx="5257800" cy="923330"/>
          </a:xfrm>
          <a:prstGeom prst="rect">
            <a:avLst/>
          </a:prstGeom>
          <a:noFill/>
        </p:spPr>
        <p:txBody>
          <a:bodyPr wrap="square" lIns="91440" tIns="45720" rIns="91440" bIns="45720">
            <a:spAutoFit/>
          </a:bodyPr>
          <a:lstStyle/>
          <a:p>
            <a:pPr algn="ctr"/>
            <a:r>
              <a:rPr lang="en-US" sz="5400" b="1" dirty="0">
                <a:ln w="0"/>
                <a:solidFill>
                  <a:srgbClr val="004D9A"/>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Jim Doe</a:t>
            </a:r>
            <a:endParaRPr lang="en-US" sz="5400" b="1" cap="none" spc="0" dirty="0">
              <a:ln w="0"/>
              <a:solidFill>
                <a:srgbClr val="004D9A"/>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42CA67-64DF-4D57-B180-1240D9104D6F}"/>
              </a:ext>
            </a:extLst>
          </p:cNvPr>
          <p:cNvSpPr txBox="1"/>
          <p:nvPr/>
        </p:nvSpPr>
        <p:spPr>
          <a:xfrm>
            <a:off x="1089782" y="5118042"/>
            <a:ext cx="5257800" cy="1200329"/>
          </a:xfrm>
          <a:prstGeom prst="rect">
            <a:avLst/>
          </a:prstGeom>
          <a:noFill/>
        </p:spPr>
        <p:txBody>
          <a:bodyPr wrap="square" rtlCol="0">
            <a:spAutoFit/>
          </a:bodyPr>
          <a:lstStyle/>
          <a:p>
            <a:r>
              <a:rPr lang="en-US" sz="2400" b="1" dirty="0">
                <a:solidFill>
                  <a:srgbClr val="004D9A"/>
                </a:solidFill>
                <a:latin typeface="Arial" panose="020B0604020202020204" pitchFamily="34" charset="0"/>
                <a:cs typeface="Arial" panose="020B0604020202020204" pitchFamily="34" charset="0"/>
              </a:rPr>
              <a:t>Phone Number: </a:t>
            </a:r>
            <a:r>
              <a:rPr lang="en-US" sz="2400" dirty="0">
                <a:solidFill>
                  <a:srgbClr val="004D9A"/>
                </a:solidFill>
                <a:latin typeface="Arial" panose="020B0604020202020204" pitchFamily="34" charset="0"/>
                <a:cs typeface="Arial" panose="020B0604020202020204" pitchFamily="34" charset="0"/>
              </a:rPr>
              <a:t>(239) 867-5309</a:t>
            </a:r>
          </a:p>
          <a:p>
            <a:r>
              <a:rPr lang="en-US" sz="2400" b="1" dirty="0">
                <a:solidFill>
                  <a:srgbClr val="004D9A"/>
                </a:solidFill>
                <a:latin typeface="Arial" panose="020B0604020202020204" pitchFamily="34" charset="0"/>
                <a:cs typeface="Arial" panose="020B0604020202020204" pitchFamily="34" charset="0"/>
              </a:rPr>
              <a:t>Email: </a:t>
            </a:r>
            <a:r>
              <a:rPr lang="en-US" sz="2400" dirty="0">
                <a:solidFill>
                  <a:srgbClr val="004D9A"/>
                </a:solidFill>
                <a:latin typeface="Arial" panose="020B0604020202020204" pitchFamily="34" charset="0"/>
                <a:cs typeface="Arial" panose="020B0604020202020204" pitchFamily="34" charset="0"/>
              </a:rPr>
              <a:t>jimdoe@sellstateoffice.com</a:t>
            </a:r>
          </a:p>
          <a:p>
            <a:r>
              <a:rPr lang="en-US" sz="2400" b="1" dirty="0">
                <a:solidFill>
                  <a:srgbClr val="004D9A"/>
                </a:solidFill>
                <a:latin typeface="Arial" panose="020B0604020202020204" pitchFamily="34" charset="0"/>
                <a:cs typeface="Arial" panose="020B0604020202020204" pitchFamily="34" charset="0"/>
              </a:rPr>
              <a:t>Website: </a:t>
            </a:r>
            <a:r>
              <a:rPr lang="en-US" sz="2400" dirty="0">
                <a:solidFill>
                  <a:srgbClr val="004D9A"/>
                </a:solidFill>
                <a:latin typeface="Arial" panose="020B0604020202020204" pitchFamily="34" charset="0"/>
                <a:cs typeface="Arial" panose="020B0604020202020204" pitchFamily="34" charset="0"/>
              </a:rPr>
              <a:t>www.jimdoesells.com</a:t>
            </a:r>
          </a:p>
        </p:txBody>
      </p:sp>
      <p:cxnSp>
        <p:nvCxnSpPr>
          <p:cNvPr id="9" name="Straight Connector 8">
            <a:extLst>
              <a:ext uri="{FF2B5EF4-FFF2-40B4-BE49-F238E27FC236}">
                <a16:creationId xmlns:a16="http://schemas.microsoft.com/office/drawing/2014/main" id="{846C6EF7-CEA8-4303-9D0A-C25522950A2F}"/>
              </a:ext>
            </a:extLst>
          </p:cNvPr>
          <p:cNvCxnSpPr/>
          <p:nvPr/>
        </p:nvCxnSpPr>
        <p:spPr>
          <a:xfrm>
            <a:off x="1089782" y="5094505"/>
            <a:ext cx="500621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7653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8E0C17-1893-4E1B-B286-F7B0663CB8E6}"/>
              </a:ext>
            </a:extLst>
          </p:cNvPr>
          <p:cNvSpPr>
            <a:spLocks noGrp="1"/>
          </p:cNvSpPr>
          <p:nvPr>
            <p:ph sz="half" idx="1"/>
          </p:nvPr>
        </p:nvSpPr>
        <p:spPr>
          <a:xfrm>
            <a:off x="838200" y="3099967"/>
            <a:ext cx="5054081" cy="3451631"/>
          </a:xfrm>
        </p:spPr>
        <p:txBody>
          <a:bodyPr/>
          <a:lstStyle/>
          <a:p>
            <a:pPr marL="0" indent="0" algn="ctr">
              <a:buNone/>
            </a:pPr>
            <a:r>
              <a:rPr lang="en-US" b="1" dirty="0">
                <a:solidFill>
                  <a:srgbClr val="004D9A"/>
                </a:solidFill>
                <a:latin typeface="Arial Narrow" panose="020B0606020202030204" pitchFamily="34" charset="0"/>
              </a:rPr>
              <a:t>Services Provided</a:t>
            </a:r>
          </a:p>
          <a:p>
            <a:pPr marL="0" indent="0" algn="ctr">
              <a:buNone/>
            </a:pPr>
            <a:r>
              <a:rPr lang="en-US" sz="1600" dirty="0">
                <a:solidFill>
                  <a:srgbClr val="004D9A"/>
                </a:solidFill>
                <a:latin typeface="Arial Narrow" panose="020B0606020202030204" pitchFamily="34" charset="0"/>
              </a:rPr>
              <a:t>Local, National and Global Marketing</a:t>
            </a:r>
          </a:p>
          <a:p>
            <a:pPr marL="0" indent="0" algn="ctr">
              <a:buNone/>
            </a:pPr>
            <a:r>
              <a:rPr lang="en-US" sz="1600" dirty="0">
                <a:solidFill>
                  <a:srgbClr val="004D9A"/>
                </a:solidFill>
                <a:latin typeface="Arial Narrow" panose="020B0606020202030204" pitchFamily="34" charset="0"/>
              </a:rPr>
              <a:t>Enhanced Placement on World Leading Sites</a:t>
            </a:r>
          </a:p>
          <a:p>
            <a:pPr marL="0" indent="0" algn="ctr">
              <a:buNone/>
            </a:pPr>
            <a:r>
              <a:rPr lang="en-US" sz="1600" dirty="0">
                <a:solidFill>
                  <a:srgbClr val="004D9A"/>
                </a:solidFill>
                <a:latin typeface="Arial Narrow" panose="020B0606020202030204" pitchFamily="34" charset="0"/>
              </a:rPr>
              <a:t>Consultation on Maximizing Property Value</a:t>
            </a:r>
          </a:p>
          <a:p>
            <a:pPr marL="0" indent="0" algn="ctr">
              <a:buNone/>
            </a:pPr>
            <a:r>
              <a:rPr lang="en-US" sz="1600" dirty="0">
                <a:solidFill>
                  <a:srgbClr val="004D9A"/>
                </a:solidFill>
                <a:latin typeface="Arial Narrow" panose="020B0606020202030204" pitchFamily="34" charset="0"/>
              </a:rPr>
              <a:t>Listing Integration into Social Media</a:t>
            </a:r>
          </a:p>
          <a:p>
            <a:pPr marL="0" indent="0" algn="ctr">
              <a:buNone/>
            </a:pPr>
            <a:r>
              <a:rPr lang="en-US" sz="1600" dirty="0">
                <a:solidFill>
                  <a:srgbClr val="004D9A"/>
                </a:solidFill>
                <a:latin typeface="Arial Narrow" panose="020B0606020202030204" pitchFamily="34" charset="0"/>
              </a:rPr>
              <a:t>Top Notch Closing Team</a:t>
            </a:r>
          </a:p>
          <a:p>
            <a:pPr marL="0" indent="0" algn="ctr">
              <a:buNone/>
            </a:pPr>
            <a:r>
              <a:rPr lang="en-US" sz="1600" dirty="0">
                <a:solidFill>
                  <a:srgbClr val="004D9A"/>
                </a:solidFill>
                <a:latin typeface="Arial Narrow" panose="020B0606020202030204" pitchFamily="34" charset="0"/>
              </a:rPr>
              <a:t>Expert Neighborhood Analysis</a:t>
            </a:r>
          </a:p>
          <a:p>
            <a:pPr marL="0" indent="0" algn="ctr">
              <a:buNone/>
            </a:pPr>
            <a:r>
              <a:rPr lang="en-US" sz="1600" dirty="0">
                <a:solidFill>
                  <a:srgbClr val="004D9A"/>
                </a:solidFill>
                <a:latin typeface="Arial Narrow" panose="020B0606020202030204" pitchFamily="34" charset="0"/>
              </a:rPr>
              <a:t>Comprehensive Property Evaluation</a:t>
            </a:r>
          </a:p>
          <a:p>
            <a:pPr marL="0" indent="0" algn="ctr">
              <a:buNone/>
            </a:pPr>
            <a:r>
              <a:rPr lang="en-US" sz="1600" dirty="0">
                <a:solidFill>
                  <a:srgbClr val="004D9A"/>
                </a:solidFill>
                <a:latin typeface="Arial Narrow" panose="020B0606020202030204" pitchFamily="34" charset="0"/>
              </a:rPr>
              <a:t>Market Trend Analysis</a:t>
            </a:r>
          </a:p>
        </p:txBody>
      </p:sp>
      <p:graphicFrame>
        <p:nvGraphicFramePr>
          <p:cNvPr id="9" name="Content Placeholder 8">
            <a:extLst>
              <a:ext uri="{FF2B5EF4-FFF2-40B4-BE49-F238E27FC236}">
                <a16:creationId xmlns:a16="http://schemas.microsoft.com/office/drawing/2014/main" id="{928B26AD-F7E5-4A99-9256-4BDFA4EF15FB}"/>
              </a:ext>
            </a:extLst>
          </p:cNvPr>
          <p:cNvGraphicFramePr>
            <a:graphicFrameLocks noGrp="1"/>
          </p:cNvGraphicFramePr>
          <p:nvPr>
            <p:ph sz="half" idx="2"/>
            <p:extLst>
              <p:ext uri="{D42A27DB-BD31-4B8C-83A1-F6EECF244321}">
                <p14:modId xmlns:p14="http://schemas.microsoft.com/office/powerpoint/2010/main" val="2654744073"/>
              </p:ext>
            </p:extLst>
          </p:nvPr>
        </p:nvGraphicFramePr>
        <p:xfrm>
          <a:off x="5421086" y="2724539"/>
          <a:ext cx="3582955" cy="266755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AEDBBA-E55C-4A51-B9C4-3B041394CF46}"/>
              </a:ext>
            </a:extLst>
          </p:cNvPr>
          <p:cNvSpPr txBox="1"/>
          <p:nvPr/>
        </p:nvSpPr>
        <p:spPr>
          <a:xfrm>
            <a:off x="838200" y="1668691"/>
            <a:ext cx="10515600"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My team and I take professionalism to new heights, I am working with a highly dedicated team to bring you the best experience possible. I utilize strategies that are seldom seen in real estate, the entire process will surpass your expectations.</a:t>
            </a:r>
          </a:p>
        </p:txBody>
      </p:sp>
      <p:sp>
        <p:nvSpPr>
          <p:cNvPr id="6" name="Rectangle 5">
            <a:extLst>
              <a:ext uri="{FF2B5EF4-FFF2-40B4-BE49-F238E27FC236}">
                <a16:creationId xmlns:a16="http://schemas.microsoft.com/office/drawing/2014/main" id="{C10DEEF2-9FD4-447A-B200-26B888B57076}"/>
              </a:ext>
            </a:extLst>
          </p:cNvPr>
          <p:cNvSpPr/>
          <p:nvPr/>
        </p:nvSpPr>
        <p:spPr>
          <a:xfrm>
            <a:off x="0" y="-12770"/>
            <a:ext cx="12192000" cy="1548141"/>
          </a:xfrm>
          <a:prstGeom prst="rect">
            <a:avLst/>
          </a:prstGeom>
          <a:solidFill>
            <a:srgbClr val="004D9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097810-299E-476F-B680-66CC94957A5B}"/>
              </a:ext>
            </a:extLst>
          </p:cNvPr>
          <p:cNvSpPr>
            <a:spLocks noGrp="1"/>
          </p:cNvSpPr>
          <p:nvPr>
            <p:ph type="title"/>
          </p:nvPr>
        </p:nvSpPr>
        <p:spPr>
          <a:xfrm>
            <a:off x="838200" y="306402"/>
            <a:ext cx="10515600" cy="1325563"/>
          </a:xfrm>
        </p:spPr>
        <p:txBody>
          <a:bodyPr/>
          <a:lstStyle/>
          <a:p>
            <a:pPr algn="ctr"/>
            <a:r>
              <a:rPr lang="en-US" dirty="0">
                <a:solidFill>
                  <a:schemeClr val="bg1"/>
                </a:solidFill>
                <a:latin typeface="Arial Narrow" panose="020B0606020202030204" pitchFamily="34" charset="0"/>
              </a:rPr>
              <a:t>UNPARALLELED </a:t>
            </a:r>
            <a:r>
              <a:rPr lang="en-US" b="1" dirty="0">
                <a:solidFill>
                  <a:schemeClr val="bg1"/>
                </a:solidFill>
                <a:latin typeface="Arial Narrow" panose="020B0606020202030204" pitchFamily="34" charset="0"/>
              </a:rPr>
              <a:t>SERVICE</a:t>
            </a:r>
            <a:br>
              <a:rPr lang="en-US" dirty="0">
                <a:solidFill>
                  <a:schemeClr val="bg1"/>
                </a:solidFill>
                <a:latin typeface="Arial Narrow" panose="020B0606020202030204" pitchFamily="34" charset="0"/>
              </a:rPr>
            </a:br>
            <a:r>
              <a:rPr lang="en-US" dirty="0">
                <a:solidFill>
                  <a:schemeClr val="bg1"/>
                </a:solidFill>
                <a:latin typeface="Arial Narrow" panose="020B0606020202030204" pitchFamily="34" charset="0"/>
              </a:rPr>
              <a:t>AND </a:t>
            </a:r>
            <a:r>
              <a:rPr lang="en-US" b="1" dirty="0">
                <a:solidFill>
                  <a:schemeClr val="bg1"/>
                </a:solidFill>
                <a:latin typeface="Arial Narrow" panose="020B0606020202030204" pitchFamily="34" charset="0"/>
              </a:rPr>
              <a:t>TECHNOLOGY</a:t>
            </a:r>
          </a:p>
        </p:txBody>
      </p:sp>
      <p:graphicFrame>
        <p:nvGraphicFramePr>
          <p:cNvPr id="12" name="Chart 11">
            <a:extLst>
              <a:ext uri="{FF2B5EF4-FFF2-40B4-BE49-F238E27FC236}">
                <a16:creationId xmlns:a16="http://schemas.microsoft.com/office/drawing/2014/main" id="{1F6EB286-9DB1-4091-9868-C472ACDE8073}"/>
              </a:ext>
            </a:extLst>
          </p:cNvPr>
          <p:cNvGraphicFramePr/>
          <p:nvPr>
            <p:extLst>
              <p:ext uri="{D42A27DB-BD31-4B8C-83A1-F6EECF244321}">
                <p14:modId xmlns:p14="http://schemas.microsoft.com/office/powerpoint/2010/main" val="1765482009"/>
              </p:ext>
            </p:extLst>
          </p:nvPr>
        </p:nvGraphicFramePr>
        <p:xfrm>
          <a:off x="8462866" y="4432041"/>
          <a:ext cx="3191070" cy="2119557"/>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extLst>
              <a:ext uri="{FF2B5EF4-FFF2-40B4-BE49-F238E27FC236}">
                <a16:creationId xmlns:a16="http://schemas.microsoft.com/office/drawing/2014/main" id="{136F7832-5648-49BF-84BA-1394E3C41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853" y="5980251"/>
            <a:ext cx="571347" cy="571347"/>
          </a:xfrm>
          <a:prstGeom prst="rect">
            <a:avLst/>
          </a:prstGeom>
        </p:spPr>
      </p:pic>
    </p:spTree>
    <p:extLst>
      <p:ext uri="{BB962C8B-B14F-4D97-AF65-F5344CB8AC3E}">
        <p14:creationId xmlns:p14="http://schemas.microsoft.com/office/powerpoint/2010/main" val="28045014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58B83D-1969-4AF8-9BC4-9FCE5452EFF9}"/>
              </a:ext>
            </a:extLst>
          </p:cNvPr>
          <p:cNvSpPr/>
          <p:nvPr/>
        </p:nvSpPr>
        <p:spPr>
          <a:xfrm>
            <a:off x="0" y="-12770"/>
            <a:ext cx="12192000" cy="1548141"/>
          </a:xfrm>
          <a:prstGeom prst="rect">
            <a:avLst/>
          </a:prstGeom>
          <a:solidFill>
            <a:srgbClr val="004D9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CDE09-7E95-4372-8521-F29B5D1CA631}"/>
              </a:ext>
            </a:extLst>
          </p:cNvPr>
          <p:cNvSpPr>
            <a:spLocks noGrp="1"/>
          </p:cNvSpPr>
          <p:nvPr>
            <p:ph type="title"/>
          </p:nvPr>
        </p:nvSpPr>
        <p:spPr/>
        <p:txBody>
          <a:bodyPr>
            <a:normAutofit/>
          </a:bodyPr>
          <a:lstStyle/>
          <a:p>
            <a:pPr algn="ctr"/>
            <a:r>
              <a:rPr lang="en-US" sz="4800" b="1" dirty="0">
                <a:solidFill>
                  <a:schemeClr val="bg1"/>
                </a:solidFill>
                <a:latin typeface="Arial Narrow" panose="020B0606020202030204" pitchFamily="34" charset="0"/>
              </a:rPr>
              <a:t>DIGITAL</a:t>
            </a:r>
            <a:r>
              <a:rPr lang="en-US" sz="4800" dirty="0">
                <a:solidFill>
                  <a:schemeClr val="bg1"/>
                </a:solidFill>
                <a:latin typeface="Arial Narrow" panose="020B0606020202030204" pitchFamily="34" charset="0"/>
              </a:rPr>
              <a:t> MARKETING</a:t>
            </a:r>
          </a:p>
        </p:txBody>
      </p:sp>
      <p:sp>
        <p:nvSpPr>
          <p:cNvPr id="3" name="Content Placeholder 2">
            <a:extLst>
              <a:ext uri="{FF2B5EF4-FFF2-40B4-BE49-F238E27FC236}">
                <a16:creationId xmlns:a16="http://schemas.microsoft.com/office/drawing/2014/main" id="{32093CA4-8346-4AF8-B6C6-C91EBE1592C3}"/>
              </a:ext>
            </a:extLst>
          </p:cNvPr>
          <p:cNvSpPr>
            <a:spLocks noGrp="1"/>
          </p:cNvSpPr>
          <p:nvPr>
            <p:ph idx="1"/>
          </p:nvPr>
        </p:nvSpPr>
        <p:spPr>
          <a:xfrm>
            <a:off x="838200" y="1670308"/>
            <a:ext cx="10515600" cy="954897"/>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I’m able to promote your home in a comprehensive way using the latest technology, marketing, and social medial tools and techniques available</a:t>
            </a:r>
          </a:p>
        </p:txBody>
      </p:sp>
      <p:pic>
        <p:nvPicPr>
          <p:cNvPr id="6" name="Picture 5" descr="A picture containing text&#10;&#10;Description generated with very high confidence">
            <a:extLst>
              <a:ext uri="{FF2B5EF4-FFF2-40B4-BE49-F238E27FC236}">
                <a16:creationId xmlns:a16="http://schemas.microsoft.com/office/drawing/2014/main" id="{7CBEF2F1-C1F6-4374-A69D-063538DF5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64" y="2625205"/>
            <a:ext cx="8166471" cy="3996877"/>
          </a:xfrm>
          <a:prstGeom prst="rect">
            <a:avLst/>
          </a:prstGeom>
        </p:spPr>
      </p:pic>
      <p:pic>
        <p:nvPicPr>
          <p:cNvPr id="7" name="Picture 6">
            <a:extLst>
              <a:ext uri="{FF2B5EF4-FFF2-40B4-BE49-F238E27FC236}">
                <a16:creationId xmlns:a16="http://schemas.microsoft.com/office/drawing/2014/main" id="{6A087D8A-A774-4635-80FD-2129909BF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53" y="6050735"/>
            <a:ext cx="571347" cy="571347"/>
          </a:xfrm>
          <a:prstGeom prst="rect">
            <a:avLst/>
          </a:prstGeom>
        </p:spPr>
      </p:pic>
    </p:spTree>
    <p:extLst>
      <p:ext uri="{BB962C8B-B14F-4D97-AF65-F5344CB8AC3E}">
        <p14:creationId xmlns:p14="http://schemas.microsoft.com/office/powerpoint/2010/main" val="8499112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58B83D-1969-4AF8-9BC4-9FCE5452EFF9}"/>
              </a:ext>
            </a:extLst>
          </p:cNvPr>
          <p:cNvSpPr/>
          <p:nvPr/>
        </p:nvSpPr>
        <p:spPr>
          <a:xfrm>
            <a:off x="0" y="-12770"/>
            <a:ext cx="12192000" cy="1548141"/>
          </a:xfrm>
          <a:prstGeom prst="rect">
            <a:avLst/>
          </a:prstGeom>
          <a:solidFill>
            <a:srgbClr val="004D9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CDE09-7E95-4372-8521-F29B5D1CA631}"/>
              </a:ext>
            </a:extLst>
          </p:cNvPr>
          <p:cNvSpPr>
            <a:spLocks noGrp="1"/>
          </p:cNvSpPr>
          <p:nvPr>
            <p:ph type="title"/>
          </p:nvPr>
        </p:nvSpPr>
        <p:spPr/>
        <p:txBody>
          <a:bodyPr>
            <a:normAutofit/>
          </a:bodyPr>
          <a:lstStyle/>
          <a:p>
            <a:pPr algn="ctr"/>
            <a:r>
              <a:rPr lang="en-US" sz="4800" b="1" dirty="0">
                <a:solidFill>
                  <a:schemeClr val="bg1"/>
                </a:solidFill>
                <a:latin typeface="Arial Narrow" panose="020B0606020202030204" pitchFamily="34" charset="0"/>
              </a:rPr>
              <a:t>ENHANCED</a:t>
            </a:r>
            <a:r>
              <a:rPr lang="en-US" sz="4800" dirty="0">
                <a:solidFill>
                  <a:schemeClr val="bg1"/>
                </a:solidFill>
                <a:latin typeface="Arial Narrow" panose="020B0606020202030204" pitchFamily="34" charset="0"/>
              </a:rPr>
              <a:t> LISTINGS</a:t>
            </a:r>
          </a:p>
        </p:txBody>
      </p:sp>
      <p:sp>
        <p:nvSpPr>
          <p:cNvPr id="3" name="Content Placeholder 2">
            <a:extLst>
              <a:ext uri="{FF2B5EF4-FFF2-40B4-BE49-F238E27FC236}">
                <a16:creationId xmlns:a16="http://schemas.microsoft.com/office/drawing/2014/main" id="{32093CA4-8346-4AF8-B6C6-C91EBE1592C3}"/>
              </a:ext>
            </a:extLst>
          </p:cNvPr>
          <p:cNvSpPr>
            <a:spLocks noGrp="1"/>
          </p:cNvSpPr>
          <p:nvPr>
            <p:ph idx="1"/>
          </p:nvPr>
        </p:nvSpPr>
        <p:spPr>
          <a:xfrm>
            <a:off x="838200" y="1613029"/>
            <a:ext cx="10515600" cy="1048204"/>
          </a:xfrm>
        </p:spPr>
        <p:txBody>
          <a:bodyPr>
            <a:normAutofit/>
          </a:bodyPr>
          <a:lstStyle/>
          <a:p>
            <a:pPr marL="0" indent="0" algn="ctr">
              <a:buNone/>
            </a:pPr>
            <a:r>
              <a:rPr lang="en-US" sz="2000" dirty="0">
                <a:latin typeface="Arial" panose="020B0604020202020204" pitchFamily="34" charset="0"/>
                <a:cs typeface="Arial" panose="020B0604020202020204" pitchFamily="34" charset="0"/>
              </a:rPr>
              <a:t>With millions of homes for sale it’s not enough to simply appear on search sites. Through my strategic alliances with top websites such as Zillow, Homes.com and Trulia your home’s listing will receive special enhancements helping it stand out from the crowd.</a:t>
            </a:r>
          </a:p>
        </p:txBody>
      </p:sp>
      <p:pic>
        <p:nvPicPr>
          <p:cNvPr id="7" name="Picture 6">
            <a:extLst>
              <a:ext uri="{FF2B5EF4-FFF2-40B4-BE49-F238E27FC236}">
                <a16:creationId xmlns:a16="http://schemas.microsoft.com/office/drawing/2014/main" id="{C376ED57-8514-498C-8F48-76A5C086A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53" y="6098810"/>
            <a:ext cx="571347" cy="571347"/>
          </a:xfrm>
          <a:prstGeom prst="rect">
            <a:avLst/>
          </a:prstGeom>
        </p:spPr>
      </p:pic>
      <p:pic>
        <p:nvPicPr>
          <p:cNvPr id="9" name="Picture 8">
            <a:extLst>
              <a:ext uri="{FF2B5EF4-FFF2-40B4-BE49-F238E27FC236}">
                <a16:creationId xmlns:a16="http://schemas.microsoft.com/office/drawing/2014/main" id="{D903D8E5-AD0D-465C-8108-92A000183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246" y="2661233"/>
            <a:ext cx="6639507" cy="3973868"/>
          </a:xfrm>
          <a:prstGeom prst="rect">
            <a:avLst/>
          </a:prstGeom>
          <a:ln>
            <a:noFill/>
          </a:ln>
          <a:effectLst>
            <a:outerShdw blurRad="190500" algn="tl" rotWithShape="0">
              <a:srgbClr val="000000">
                <a:alpha val="70000"/>
              </a:srgbClr>
            </a:outerShdw>
            <a:softEdge rad="31750"/>
          </a:effectLst>
        </p:spPr>
      </p:pic>
    </p:spTree>
    <p:extLst>
      <p:ext uri="{BB962C8B-B14F-4D97-AF65-F5344CB8AC3E}">
        <p14:creationId xmlns:p14="http://schemas.microsoft.com/office/powerpoint/2010/main" val="2151097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249379-6DC2-4344-BF3B-79991DEDE8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690688"/>
            <a:ext cx="8708644" cy="4022215"/>
          </a:xfrm>
          <a:prstGeom prst="rect">
            <a:avLst/>
          </a:prstGeom>
          <a:effectLst>
            <a:softEdge rad="12700"/>
          </a:effectLst>
        </p:spPr>
      </p:pic>
      <p:sp>
        <p:nvSpPr>
          <p:cNvPr id="7" name="Rectangle 6">
            <a:extLst>
              <a:ext uri="{FF2B5EF4-FFF2-40B4-BE49-F238E27FC236}">
                <a16:creationId xmlns:a16="http://schemas.microsoft.com/office/drawing/2014/main" id="{9446B72A-5FEA-4066-9441-3AA8AA0D761C}"/>
              </a:ext>
            </a:extLst>
          </p:cNvPr>
          <p:cNvSpPr/>
          <p:nvPr/>
        </p:nvSpPr>
        <p:spPr>
          <a:xfrm>
            <a:off x="5880683" y="1690688"/>
            <a:ext cx="6311317" cy="4022215"/>
          </a:xfrm>
          <a:prstGeom prst="rect">
            <a:avLst/>
          </a:prstGeom>
          <a:gradFill flip="none" rotWithShape="1">
            <a:gsLst>
              <a:gs pos="39000">
                <a:srgbClr val="FFE080">
                  <a:alpha val="70000"/>
                </a:srgbClr>
              </a:gs>
              <a:gs pos="0">
                <a:schemeClr val="accent4">
                  <a:lumMod val="60000"/>
                  <a:lumOff val="40000"/>
                  <a:alpha val="75000"/>
                </a:schemeClr>
              </a:gs>
              <a:gs pos="71000">
                <a:schemeClr val="accent4">
                  <a:lumMod val="40000"/>
                  <a:lumOff val="60000"/>
                  <a:alpha val="65000"/>
                </a:schemeClr>
              </a:gs>
              <a:gs pos="100000">
                <a:schemeClr val="accent4">
                  <a:lumMod val="20000"/>
                  <a:lumOff val="80000"/>
                  <a:alpha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458B83D-1969-4AF8-9BC4-9FCE5452EFF9}"/>
              </a:ext>
            </a:extLst>
          </p:cNvPr>
          <p:cNvSpPr/>
          <p:nvPr/>
        </p:nvSpPr>
        <p:spPr>
          <a:xfrm>
            <a:off x="0" y="-12770"/>
            <a:ext cx="12192000" cy="1548141"/>
          </a:xfrm>
          <a:prstGeom prst="rect">
            <a:avLst/>
          </a:prstGeom>
          <a:solidFill>
            <a:srgbClr val="004D9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CDE09-7E95-4372-8521-F29B5D1CA631}"/>
              </a:ext>
            </a:extLst>
          </p:cNvPr>
          <p:cNvSpPr>
            <a:spLocks noGrp="1"/>
          </p:cNvSpPr>
          <p:nvPr>
            <p:ph type="title"/>
          </p:nvPr>
        </p:nvSpPr>
        <p:spPr/>
        <p:txBody>
          <a:bodyPr>
            <a:normAutofit/>
          </a:bodyPr>
          <a:lstStyle/>
          <a:p>
            <a:pPr algn="ctr"/>
            <a:r>
              <a:rPr lang="en-US" sz="4800" b="1" dirty="0">
                <a:solidFill>
                  <a:schemeClr val="bg1"/>
                </a:solidFill>
                <a:latin typeface="Arial Narrow" panose="020B0606020202030204" pitchFamily="34" charset="0"/>
              </a:rPr>
              <a:t>ADVANCED</a:t>
            </a:r>
            <a:r>
              <a:rPr lang="en-US" sz="4800" dirty="0">
                <a:solidFill>
                  <a:schemeClr val="bg1"/>
                </a:solidFill>
                <a:latin typeface="Arial Narrow" panose="020B0606020202030204" pitchFamily="34" charset="0"/>
              </a:rPr>
              <a:t> LEVEL </a:t>
            </a:r>
            <a:r>
              <a:rPr lang="en-US" sz="4800" b="1" dirty="0">
                <a:solidFill>
                  <a:schemeClr val="bg1"/>
                </a:solidFill>
                <a:latin typeface="Arial Narrow" panose="020B0606020202030204" pitchFamily="34" charset="0"/>
              </a:rPr>
              <a:t>GLOBAL</a:t>
            </a:r>
            <a:r>
              <a:rPr lang="en-US" sz="4800" dirty="0">
                <a:solidFill>
                  <a:schemeClr val="bg1"/>
                </a:solidFill>
                <a:latin typeface="Arial Narrow" panose="020B0606020202030204" pitchFamily="34" charset="0"/>
              </a:rPr>
              <a:t> MARKETING</a:t>
            </a:r>
          </a:p>
        </p:txBody>
      </p:sp>
      <p:sp>
        <p:nvSpPr>
          <p:cNvPr id="3" name="Content Placeholder 2">
            <a:extLst>
              <a:ext uri="{FF2B5EF4-FFF2-40B4-BE49-F238E27FC236}">
                <a16:creationId xmlns:a16="http://schemas.microsoft.com/office/drawing/2014/main" id="{32093CA4-8346-4AF8-B6C6-C91EBE1592C3}"/>
              </a:ext>
            </a:extLst>
          </p:cNvPr>
          <p:cNvSpPr>
            <a:spLocks noGrp="1"/>
          </p:cNvSpPr>
          <p:nvPr>
            <p:ph idx="1"/>
          </p:nvPr>
        </p:nvSpPr>
        <p:spPr>
          <a:xfrm>
            <a:off x="5880683" y="1690688"/>
            <a:ext cx="5880682" cy="4022215"/>
          </a:xfrm>
        </p:spPr>
        <p:txBody>
          <a:bodyPr>
            <a:normAutofit/>
          </a:bodyPr>
          <a:lstStyle/>
          <a:p>
            <a:pPr marL="0" indent="0" algn="ctr">
              <a:spcBef>
                <a:spcPts val="0"/>
              </a:spcBef>
              <a:buNone/>
            </a:pPr>
            <a:endParaRPr lang="en-US" sz="1800" b="1" dirty="0">
              <a:latin typeface="Arial" panose="020B0604020202020204" pitchFamily="34" charset="0"/>
              <a:cs typeface="Arial" panose="020B0604020202020204" pitchFamily="34" charset="0"/>
            </a:endParaRPr>
          </a:p>
          <a:p>
            <a:pPr marL="0" indent="0" algn="ctr">
              <a:spcBef>
                <a:spcPts val="0"/>
              </a:spcBef>
              <a:buNone/>
            </a:pPr>
            <a:r>
              <a:rPr lang="en-US" sz="1500" b="1" dirty="0">
                <a:solidFill>
                  <a:srgbClr val="004D9A"/>
                </a:solidFill>
                <a:latin typeface="Arial" panose="020B0604020202020204" pitchFamily="34" charset="0"/>
                <a:cs typeface="Arial" panose="020B0604020202020204" pitchFamily="34" charset="0"/>
              </a:rPr>
              <a:t>Sellstate</a:t>
            </a:r>
            <a:r>
              <a:rPr lang="en-US" sz="1500" dirty="0">
                <a:solidFill>
                  <a:srgbClr val="004D9A"/>
                </a:solidFill>
                <a:latin typeface="Arial" panose="020B0604020202020204" pitchFamily="34" charset="0"/>
                <a:cs typeface="Arial" panose="020B0604020202020204" pitchFamily="34" charset="0"/>
              </a:rPr>
              <a:t> has </a:t>
            </a:r>
            <a:r>
              <a:rPr lang="en-US" sz="1500" b="1" dirty="0">
                <a:solidFill>
                  <a:srgbClr val="004D9A"/>
                </a:solidFill>
                <a:latin typeface="Arial" panose="020B0604020202020204" pitchFamily="34" charset="0"/>
                <a:cs typeface="Arial" panose="020B0604020202020204" pitchFamily="34" charset="0"/>
              </a:rPr>
              <a:t>strategic alliances </a:t>
            </a:r>
            <a:r>
              <a:rPr lang="en-US" sz="1500" dirty="0">
                <a:solidFill>
                  <a:srgbClr val="004D9A"/>
                </a:solidFill>
                <a:latin typeface="Arial" panose="020B0604020202020204" pitchFamily="34" charset="0"/>
                <a:cs typeface="Arial" panose="020B0604020202020204" pitchFamily="34" charset="0"/>
              </a:rPr>
              <a:t>with </a:t>
            </a:r>
            <a:r>
              <a:rPr lang="en-US" sz="1500" b="1" dirty="0">
                <a:solidFill>
                  <a:srgbClr val="004D9A"/>
                </a:solidFill>
                <a:latin typeface="Arial" panose="020B0604020202020204" pitchFamily="34" charset="0"/>
                <a:cs typeface="Arial" panose="020B0604020202020204" pitchFamily="34" charset="0"/>
              </a:rPr>
              <a:t>Zillow.com </a:t>
            </a:r>
            <a:r>
              <a:rPr lang="en-US" sz="1500" dirty="0">
                <a:solidFill>
                  <a:srgbClr val="004D9A"/>
                </a:solidFill>
                <a:latin typeface="Arial" panose="020B0604020202020204" pitchFamily="34" charset="0"/>
                <a:cs typeface="Arial" panose="020B0604020202020204" pitchFamily="34" charset="0"/>
              </a:rPr>
              <a:t>and </a:t>
            </a:r>
            <a:r>
              <a:rPr lang="en-US" sz="1500" b="1" dirty="0">
                <a:solidFill>
                  <a:srgbClr val="004D9A"/>
                </a:solidFill>
                <a:latin typeface="Arial" panose="020B0604020202020204" pitchFamily="34" charset="0"/>
                <a:cs typeface="Arial" panose="020B0604020202020204" pitchFamily="34" charset="0"/>
              </a:rPr>
              <a:t>Homes.com</a:t>
            </a:r>
            <a:r>
              <a:rPr lang="en-US" sz="1500" dirty="0">
                <a:solidFill>
                  <a:srgbClr val="004D9A"/>
                </a:solidFill>
                <a:latin typeface="Arial" panose="020B0604020202020204" pitchFamily="34" charset="0"/>
                <a:cs typeface="Arial" panose="020B0604020202020204" pitchFamily="34" charset="0"/>
              </a:rPr>
              <a:t>, two of the </a:t>
            </a:r>
            <a:r>
              <a:rPr lang="en-US" sz="1500" b="1" dirty="0">
                <a:solidFill>
                  <a:srgbClr val="004D9A"/>
                </a:solidFill>
                <a:latin typeface="Arial" panose="020B0604020202020204" pitchFamily="34" charset="0"/>
                <a:cs typeface="Arial" panose="020B0604020202020204" pitchFamily="34" charset="0"/>
              </a:rPr>
              <a:t>largest home search sites in the world</a:t>
            </a:r>
            <a:r>
              <a:rPr lang="en-US" sz="1500" dirty="0">
                <a:solidFill>
                  <a:srgbClr val="004D9A"/>
                </a:solidFill>
                <a:latin typeface="Arial" panose="020B0604020202020204" pitchFamily="34" charset="0"/>
                <a:cs typeface="Arial" panose="020B0604020202020204" pitchFamily="34" charset="0"/>
              </a:rPr>
              <a:t>.</a:t>
            </a:r>
          </a:p>
          <a:p>
            <a:pPr marL="0" indent="0" algn="ctr">
              <a:spcBef>
                <a:spcPts val="0"/>
              </a:spcBef>
              <a:buNone/>
            </a:pPr>
            <a:endParaRPr lang="en-US" sz="1500" dirty="0">
              <a:solidFill>
                <a:srgbClr val="004D9A"/>
              </a:solidFill>
              <a:latin typeface="Arial" panose="020B0604020202020204" pitchFamily="34" charset="0"/>
              <a:cs typeface="Arial" panose="020B0604020202020204" pitchFamily="34" charset="0"/>
            </a:endParaRPr>
          </a:p>
          <a:p>
            <a:pPr marL="0" indent="0" algn="ctr">
              <a:spcBef>
                <a:spcPts val="0"/>
              </a:spcBef>
              <a:buNone/>
            </a:pPr>
            <a:r>
              <a:rPr lang="en-US" sz="1500" b="1" dirty="0">
                <a:solidFill>
                  <a:srgbClr val="004D9A"/>
                </a:solidFill>
                <a:latin typeface="Arial" panose="020B0604020202020204" pitchFamily="34" charset="0"/>
                <a:cs typeface="Arial" panose="020B0604020202020204" pitchFamily="34" charset="0"/>
              </a:rPr>
              <a:t>Your home </a:t>
            </a:r>
            <a:r>
              <a:rPr lang="en-US" sz="1500" dirty="0">
                <a:solidFill>
                  <a:srgbClr val="004D9A"/>
                </a:solidFill>
                <a:latin typeface="Arial" panose="020B0604020202020204" pitchFamily="34" charset="0"/>
                <a:cs typeface="Arial" panose="020B0604020202020204" pitchFamily="34" charset="0"/>
              </a:rPr>
              <a:t>will be </a:t>
            </a:r>
            <a:r>
              <a:rPr lang="en-US" sz="1500" b="1" dirty="0">
                <a:solidFill>
                  <a:srgbClr val="004D9A"/>
                </a:solidFill>
                <a:latin typeface="Arial" panose="020B0604020202020204" pitchFamily="34" charset="0"/>
                <a:cs typeface="Arial" panose="020B0604020202020204" pitchFamily="34" charset="0"/>
              </a:rPr>
              <a:t>marketed globally </a:t>
            </a:r>
            <a:r>
              <a:rPr lang="en-US" sz="1500" dirty="0">
                <a:solidFill>
                  <a:srgbClr val="004D9A"/>
                </a:solidFill>
                <a:latin typeface="Arial" panose="020B0604020202020204" pitchFamily="34" charset="0"/>
                <a:cs typeface="Arial" panose="020B0604020202020204" pitchFamily="34" charset="0"/>
              </a:rPr>
              <a:t>to take advantage of any </a:t>
            </a:r>
            <a:r>
              <a:rPr lang="en-US" sz="1500" b="1" dirty="0">
                <a:solidFill>
                  <a:srgbClr val="004D9A"/>
                </a:solidFill>
                <a:latin typeface="Arial" panose="020B0604020202020204" pitchFamily="34" charset="0"/>
                <a:cs typeface="Arial" panose="020B0604020202020204" pitchFamily="34" charset="0"/>
              </a:rPr>
              <a:t>foreign buyers </a:t>
            </a:r>
            <a:r>
              <a:rPr lang="en-US" sz="1500" dirty="0">
                <a:solidFill>
                  <a:srgbClr val="004D9A"/>
                </a:solidFill>
                <a:latin typeface="Arial" panose="020B0604020202020204" pitchFamily="34" charset="0"/>
                <a:cs typeface="Arial" panose="020B0604020202020204" pitchFamily="34" charset="0"/>
              </a:rPr>
              <a:t>moving to or </a:t>
            </a:r>
            <a:r>
              <a:rPr lang="en-US" sz="1500" b="1" dirty="0">
                <a:solidFill>
                  <a:srgbClr val="004D9A"/>
                </a:solidFill>
                <a:latin typeface="Arial" panose="020B0604020202020204" pitchFamily="34" charset="0"/>
                <a:cs typeface="Arial" panose="020B0604020202020204" pitchFamily="34" charset="0"/>
              </a:rPr>
              <a:t>investing</a:t>
            </a:r>
            <a:r>
              <a:rPr lang="en-US" sz="1500" dirty="0">
                <a:solidFill>
                  <a:srgbClr val="004D9A"/>
                </a:solidFill>
                <a:latin typeface="Arial" panose="020B0604020202020204" pitchFamily="34" charset="0"/>
                <a:cs typeface="Arial" panose="020B0604020202020204" pitchFamily="34" charset="0"/>
              </a:rPr>
              <a:t> in the area. With global coverage, all Sellstate listings have a </a:t>
            </a:r>
            <a:r>
              <a:rPr lang="en-US" sz="1500" b="1" dirty="0">
                <a:solidFill>
                  <a:srgbClr val="004D9A"/>
                </a:solidFill>
                <a:latin typeface="Arial" panose="020B0604020202020204" pitchFamily="34" charset="0"/>
                <a:cs typeface="Arial" panose="020B0604020202020204" pitchFamily="34" charset="0"/>
              </a:rPr>
              <a:t>monthly consumer reach </a:t>
            </a:r>
            <a:r>
              <a:rPr lang="en-US" sz="1500" dirty="0">
                <a:solidFill>
                  <a:srgbClr val="004D9A"/>
                </a:solidFill>
                <a:latin typeface="Arial" panose="020B0604020202020204" pitchFamily="34" charset="0"/>
                <a:cs typeface="Arial" panose="020B0604020202020204" pitchFamily="34" charset="0"/>
              </a:rPr>
              <a:t>of over</a:t>
            </a:r>
          </a:p>
          <a:p>
            <a:pPr marL="0" indent="0" algn="ctr">
              <a:spcBef>
                <a:spcPts val="600"/>
              </a:spcBef>
              <a:buNone/>
            </a:pPr>
            <a:r>
              <a:rPr lang="en-US" sz="2600" b="1" dirty="0">
                <a:solidFill>
                  <a:srgbClr val="004D9A"/>
                </a:solidFill>
                <a:latin typeface="Arial" panose="020B0604020202020204" pitchFamily="34" charset="0"/>
                <a:cs typeface="Arial" panose="020B0604020202020204" pitchFamily="34" charset="0"/>
              </a:rPr>
              <a:t>200,000,000+</a:t>
            </a:r>
          </a:p>
          <a:p>
            <a:pPr marL="0" indent="0" algn="ctr">
              <a:spcBef>
                <a:spcPts val="0"/>
              </a:spcBef>
              <a:buNone/>
            </a:pPr>
            <a:r>
              <a:rPr lang="en-US" sz="1500" dirty="0">
                <a:solidFill>
                  <a:srgbClr val="004D9A"/>
                </a:solidFill>
                <a:latin typeface="Arial" panose="020B0604020202020204" pitchFamily="34" charset="0"/>
                <a:cs typeface="Arial" panose="020B0604020202020204" pitchFamily="34" charset="0"/>
              </a:rPr>
              <a:t>Unique Visitors</a:t>
            </a:r>
          </a:p>
          <a:p>
            <a:pPr marL="0" indent="0" algn="ctr">
              <a:spcBef>
                <a:spcPts val="0"/>
              </a:spcBef>
              <a:buNone/>
            </a:pPr>
            <a:endParaRPr lang="en-US" sz="1500" dirty="0">
              <a:solidFill>
                <a:srgbClr val="004D9A"/>
              </a:solidFill>
              <a:latin typeface="Arial" panose="020B0604020202020204" pitchFamily="34" charset="0"/>
              <a:cs typeface="Arial" panose="020B0604020202020204" pitchFamily="34" charset="0"/>
            </a:endParaRPr>
          </a:p>
          <a:p>
            <a:pPr marL="0" indent="0" algn="ctr">
              <a:spcBef>
                <a:spcPts val="0"/>
              </a:spcBef>
              <a:buNone/>
            </a:pPr>
            <a:r>
              <a:rPr lang="en-US" sz="1500" b="1" dirty="0">
                <a:solidFill>
                  <a:srgbClr val="004D9A"/>
                </a:solidFill>
                <a:latin typeface="Arial" panose="020B0604020202020204" pitchFamily="34" charset="0"/>
                <a:cs typeface="Arial" panose="020B0604020202020204" pitchFamily="34" charset="0"/>
              </a:rPr>
              <a:t>Sellstate Power Suite </a:t>
            </a:r>
            <a:r>
              <a:rPr lang="en-US" sz="1500" dirty="0">
                <a:solidFill>
                  <a:srgbClr val="004D9A"/>
                </a:solidFill>
                <a:latin typeface="Arial" panose="020B0604020202020204" pitchFamily="34" charset="0"/>
                <a:cs typeface="Arial" panose="020B0604020202020204" pitchFamily="34" charset="0"/>
              </a:rPr>
              <a:t>can create detailed </a:t>
            </a:r>
            <a:r>
              <a:rPr lang="en-US" sz="1500" b="1" dirty="0">
                <a:solidFill>
                  <a:srgbClr val="004D9A"/>
                </a:solidFill>
                <a:latin typeface="Arial" panose="020B0604020202020204" pitchFamily="34" charset="0"/>
                <a:cs typeface="Arial" panose="020B0604020202020204" pitchFamily="34" charset="0"/>
              </a:rPr>
              <a:t>market demographic reports </a:t>
            </a:r>
            <a:r>
              <a:rPr lang="en-US" sz="1500" dirty="0">
                <a:solidFill>
                  <a:srgbClr val="004D9A"/>
                </a:solidFill>
                <a:latin typeface="Arial" panose="020B0604020202020204" pitchFamily="34" charset="0"/>
                <a:cs typeface="Arial" panose="020B0604020202020204" pitchFamily="34" charset="0"/>
              </a:rPr>
              <a:t>to </a:t>
            </a:r>
            <a:r>
              <a:rPr lang="en-US" sz="1500" b="1" dirty="0">
                <a:solidFill>
                  <a:srgbClr val="004D9A"/>
                </a:solidFill>
                <a:latin typeface="Arial" panose="020B0604020202020204" pitchFamily="34" charset="0"/>
                <a:cs typeface="Arial" panose="020B0604020202020204" pitchFamily="34" charset="0"/>
              </a:rPr>
              <a:t>provide you </a:t>
            </a:r>
            <a:r>
              <a:rPr lang="en-US" sz="1500" dirty="0">
                <a:solidFill>
                  <a:srgbClr val="004D9A"/>
                </a:solidFill>
                <a:latin typeface="Arial" panose="020B0604020202020204" pitchFamily="34" charset="0"/>
                <a:cs typeface="Arial" panose="020B0604020202020204" pitchFamily="34" charset="0"/>
              </a:rPr>
              <a:t>with current </a:t>
            </a:r>
            <a:r>
              <a:rPr lang="en-US" sz="1500" b="1" dirty="0">
                <a:solidFill>
                  <a:srgbClr val="004D9A"/>
                </a:solidFill>
                <a:latin typeface="Arial" panose="020B0604020202020204" pitchFamily="34" charset="0"/>
                <a:cs typeface="Arial" panose="020B0604020202020204" pitchFamily="34" charset="0"/>
              </a:rPr>
              <a:t>market trends</a:t>
            </a:r>
            <a:r>
              <a:rPr lang="en-US" sz="1500" dirty="0">
                <a:solidFill>
                  <a:srgbClr val="004D9A"/>
                </a:solidFill>
                <a:latin typeface="Arial" panose="020B0604020202020204" pitchFamily="34" charset="0"/>
                <a:cs typeface="Arial" panose="020B0604020202020204" pitchFamily="34" charset="0"/>
              </a:rPr>
              <a:t>.</a:t>
            </a:r>
          </a:p>
          <a:p>
            <a:pPr marL="0" indent="0" algn="ctr">
              <a:spcBef>
                <a:spcPts val="0"/>
              </a:spcBef>
              <a:buNone/>
            </a:pPr>
            <a:endParaRPr lang="en-US" sz="1500" dirty="0">
              <a:solidFill>
                <a:srgbClr val="004D9A"/>
              </a:solidFill>
              <a:latin typeface="Arial" panose="020B0604020202020204" pitchFamily="34" charset="0"/>
              <a:cs typeface="Arial" panose="020B0604020202020204" pitchFamily="34" charset="0"/>
            </a:endParaRPr>
          </a:p>
          <a:p>
            <a:pPr marL="0" indent="0" algn="ctr">
              <a:spcBef>
                <a:spcPts val="0"/>
              </a:spcBef>
              <a:buNone/>
            </a:pPr>
            <a:r>
              <a:rPr lang="en-US" sz="1500" dirty="0">
                <a:solidFill>
                  <a:srgbClr val="004D9A"/>
                </a:solidFill>
                <a:latin typeface="Arial" panose="020B0604020202020204" pitchFamily="34" charset="0"/>
                <a:cs typeface="Arial" panose="020B0604020202020204" pitchFamily="34" charset="0"/>
              </a:rPr>
              <a:t>Power Suite also allows Sellstate the ability to create </a:t>
            </a:r>
            <a:r>
              <a:rPr lang="en-US" sz="1500" b="1" dirty="0">
                <a:solidFill>
                  <a:srgbClr val="004D9A"/>
                </a:solidFill>
                <a:latin typeface="Arial" panose="020B0604020202020204" pitchFamily="34" charset="0"/>
                <a:cs typeface="Arial" panose="020B0604020202020204" pitchFamily="34" charset="0"/>
              </a:rPr>
              <a:t>professional marketing materials </a:t>
            </a:r>
            <a:r>
              <a:rPr lang="en-US" sz="1500" dirty="0">
                <a:solidFill>
                  <a:srgbClr val="004D9A"/>
                </a:solidFill>
                <a:latin typeface="Arial" panose="020B0604020202020204" pitchFamily="34" charset="0"/>
                <a:cs typeface="Arial" panose="020B0604020202020204" pitchFamily="34" charset="0"/>
              </a:rPr>
              <a:t>to </a:t>
            </a:r>
            <a:r>
              <a:rPr lang="en-US" sz="1500" b="1" dirty="0">
                <a:solidFill>
                  <a:srgbClr val="004D9A"/>
                </a:solidFill>
                <a:latin typeface="Arial" panose="020B0604020202020204" pitchFamily="34" charset="0"/>
                <a:cs typeface="Arial" panose="020B0604020202020204" pitchFamily="34" charset="0"/>
              </a:rPr>
              <a:t>promote</a:t>
            </a:r>
            <a:r>
              <a:rPr lang="en-US" sz="1500" dirty="0">
                <a:solidFill>
                  <a:srgbClr val="004D9A"/>
                </a:solidFill>
                <a:latin typeface="Arial" panose="020B0604020202020204" pitchFamily="34" charset="0"/>
                <a:cs typeface="Arial" panose="020B0604020202020204" pitchFamily="34" charset="0"/>
              </a:rPr>
              <a:t> every </a:t>
            </a:r>
            <a:r>
              <a:rPr lang="en-US" sz="1500" b="1" dirty="0">
                <a:solidFill>
                  <a:srgbClr val="004D9A"/>
                </a:solidFill>
                <a:latin typeface="Arial" panose="020B0604020202020204" pitchFamily="34" charset="0"/>
                <a:cs typeface="Arial" panose="020B0604020202020204" pitchFamily="34" charset="0"/>
              </a:rPr>
              <a:t>home </a:t>
            </a:r>
            <a:r>
              <a:rPr lang="en-US" sz="1500" dirty="0">
                <a:solidFill>
                  <a:srgbClr val="004D9A"/>
                </a:solidFill>
                <a:latin typeface="Arial" panose="020B0604020202020204" pitchFamily="34" charset="0"/>
                <a:cs typeface="Arial" panose="020B0604020202020204" pitchFamily="34" charset="0"/>
              </a:rPr>
              <a:t>to it’s </a:t>
            </a:r>
            <a:r>
              <a:rPr lang="en-US" sz="1500" b="1" dirty="0">
                <a:solidFill>
                  <a:srgbClr val="004D9A"/>
                </a:solidFill>
                <a:latin typeface="Arial" panose="020B0604020202020204" pitchFamily="34" charset="0"/>
                <a:cs typeface="Arial" panose="020B0604020202020204" pitchFamily="34" charset="0"/>
              </a:rPr>
              <a:t>fullest potential.</a:t>
            </a:r>
          </a:p>
        </p:txBody>
      </p:sp>
      <p:sp>
        <p:nvSpPr>
          <p:cNvPr id="8" name="TextBox 7">
            <a:extLst>
              <a:ext uri="{FF2B5EF4-FFF2-40B4-BE49-F238E27FC236}">
                <a16:creationId xmlns:a16="http://schemas.microsoft.com/office/drawing/2014/main" id="{CA77DC68-2E93-4296-A72C-B2901B5C5F41}"/>
              </a:ext>
            </a:extLst>
          </p:cNvPr>
          <p:cNvSpPr txBox="1"/>
          <p:nvPr/>
        </p:nvSpPr>
        <p:spPr>
          <a:xfrm>
            <a:off x="3512133" y="5762714"/>
            <a:ext cx="5167733" cy="954107"/>
          </a:xfrm>
          <a:prstGeom prst="rect">
            <a:avLst/>
          </a:prstGeom>
          <a:noFill/>
          <a:effectLst/>
        </p:spPr>
        <p:txBody>
          <a:bodyPr wrap="square" rtlCol="0">
            <a:spAutoFit/>
          </a:bodyPr>
          <a:lstStyle/>
          <a:p>
            <a:pPr algn="ctr"/>
            <a:r>
              <a:rPr lang="en-US" sz="1400" i="1" dirty="0">
                <a:latin typeface="Arial" panose="020B0604020202020204" pitchFamily="34" charset="0"/>
                <a:cs typeface="Arial" panose="020B0604020202020204" pitchFamily="34" charset="0"/>
              </a:rPr>
              <a:t>At Sellstate, our Real Estate Advisors will expose you to an incredible level of service and global marketing that is unparalleled in our industry</a:t>
            </a:r>
          </a:p>
          <a:p>
            <a:pPr algn="ctr"/>
            <a:r>
              <a:rPr lang="en-US" sz="1400" i="1" dirty="0">
                <a:latin typeface="Arial" panose="020B0604020202020204" pitchFamily="34" charset="0"/>
                <a:cs typeface="Arial" panose="020B0604020202020204" pitchFamily="34" charset="0"/>
              </a:rPr>
              <a:t>-Sellstate</a:t>
            </a:r>
          </a:p>
        </p:txBody>
      </p:sp>
      <p:sp>
        <p:nvSpPr>
          <p:cNvPr id="9" name="Subtitle 5">
            <a:extLst>
              <a:ext uri="{FF2B5EF4-FFF2-40B4-BE49-F238E27FC236}">
                <a16:creationId xmlns:a16="http://schemas.microsoft.com/office/drawing/2014/main" id="{A565C479-E9EC-4B00-AC94-ADAFD9394BBF}"/>
              </a:ext>
            </a:extLst>
          </p:cNvPr>
          <p:cNvSpPr txBox="1">
            <a:spLocks/>
          </p:cNvSpPr>
          <p:nvPr/>
        </p:nvSpPr>
        <p:spPr>
          <a:xfrm>
            <a:off x="9108361" y="6397909"/>
            <a:ext cx="3083639" cy="26314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spc="300" dirty="0">
                <a:ln w="0">
                  <a:noFill/>
                </a:ln>
                <a:solidFill>
                  <a:srgbClr val="004D9A"/>
                </a:solidFill>
                <a:effectLst>
                  <a:outerShdw blurRad="38100" dist="19050" dir="2700000" algn="tl" rotWithShape="0">
                    <a:schemeClr val="dk1">
                      <a:alpha val="40000"/>
                    </a:schemeClr>
                  </a:outerShdw>
                </a:effectLst>
                <a:latin typeface="Bell MT" panose="02020503060305020303" pitchFamily="18" charset="0"/>
                <a:cs typeface="Times New Roman" panose="02020603050405020304" pitchFamily="18" charset="0"/>
              </a:rPr>
              <a:t>SELLSTATE</a:t>
            </a:r>
          </a:p>
        </p:txBody>
      </p:sp>
      <p:pic>
        <p:nvPicPr>
          <p:cNvPr id="11" name="Picture 10">
            <a:extLst>
              <a:ext uri="{FF2B5EF4-FFF2-40B4-BE49-F238E27FC236}">
                <a16:creationId xmlns:a16="http://schemas.microsoft.com/office/drawing/2014/main" id="{7A993914-601F-457F-BEB3-76E4628F2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0463" y="5762714"/>
            <a:ext cx="635195" cy="635195"/>
          </a:xfrm>
          <a:prstGeom prst="rect">
            <a:avLst/>
          </a:prstGeom>
        </p:spPr>
      </p:pic>
      <p:pic>
        <p:nvPicPr>
          <p:cNvPr id="13" name="Picture 12">
            <a:extLst>
              <a:ext uri="{FF2B5EF4-FFF2-40B4-BE49-F238E27FC236}">
                <a16:creationId xmlns:a16="http://schemas.microsoft.com/office/drawing/2014/main" id="{6742F583-8B9C-47B9-8D7A-3420E430F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540" y="5762714"/>
            <a:ext cx="2058389" cy="884464"/>
          </a:xfrm>
          <a:prstGeom prst="rect">
            <a:avLst/>
          </a:prstGeom>
        </p:spPr>
      </p:pic>
    </p:spTree>
    <p:extLst>
      <p:ext uri="{BB962C8B-B14F-4D97-AF65-F5344CB8AC3E}">
        <p14:creationId xmlns:p14="http://schemas.microsoft.com/office/powerpoint/2010/main" val="34671015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58B83D-1969-4AF8-9BC4-9FCE5452EFF9}"/>
              </a:ext>
            </a:extLst>
          </p:cNvPr>
          <p:cNvSpPr/>
          <p:nvPr/>
        </p:nvSpPr>
        <p:spPr>
          <a:xfrm>
            <a:off x="0" y="-12770"/>
            <a:ext cx="12192000" cy="1548141"/>
          </a:xfrm>
          <a:prstGeom prst="rect">
            <a:avLst/>
          </a:prstGeom>
          <a:solidFill>
            <a:srgbClr val="004D9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CDE09-7E95-4372-8521-F29B5D1CA631}"/>
              </a:ext>
            </a:extLst>
          </p:cNvPr>
          <p:cNvSpPr>
            <a:spLocks noGrp="1"/>
          </p:cNvSpPr>
          <p:nvPr>
            <p:ph type="title"/>
          </p:nvPr>
        </p:nvSpPr>
        <p:spPr/>
        <p:txBody>
          <a:bodyPr>
            <a:normAutofit/>
          </a:bodyPr>
          <a:lstStyle/>
          <a:p>
            <a:pPr algn="ctr"/>
            <a:r>
              <a:rPr lang="en-US" sz="4800" b="1" dirty="0">
                <a:solidFill>
                  <a:schemeClr val="bg1"/>
                </a:solidFill>
                <a:latin typeface="Arial Narrow" panose="020B0606020202030204" pitchFamily="34" charset="0"/>
              </a:rPr>
              <a:t>LISTING</a:t>
            </a:r>
            <a:r>
              <a:rPr lang="en-US" sz="4800" dirty="0">
                <a:solidFill>
                  <a:schemeClr val="bg1"/>
                </a:solidFill>
                <a:latin typeface="Arial Narrow" panose="020B0606020202030204" pitchFamily="34" charset="0"/>
              </a:rPr>
              <a:t> SYNDICATION</a:t>
            </a:r>
          </a:p>
        </p:txBody>
      </p:sp>
      <p:sp>
        <p:nvSpPr>
          <p:cNvPr id="3" name="Content Placeholder 2">
            <a:extLst>
              <a:ext uri="{FF2B5EF4-FFF2-40B4-BE49-F238E27FC236}">
                <a16:creationId xmlns:a16="http://schemas.microsoft.com/office/drawing/2014/main" id="{32093CA4-8346-4AF8-B6C6-C91EBE1592C3}"/>
              </a:ext>
            </a:extLst>
          </p:cNvPr>
          <p:cNvSpPr>
            <a:spLocks noGrp="1"/>
          </p:cNvSpPr>
          <p:nvPr>
            <p:ph idx="1"/>
          </p:nvPr>
        </p:nvSpPr>
        <p:spPr>
          <a:xfrm>
            <a:off x="838200" y="1690688"/>
            <a:ext cx="10515600" cy="852261"/>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Your home will be exposed to hundreds of millions of monthly viewers through syndication to all the major home search websites.</a:t>
            </a:r>
          </a:p>
        </p:txBody>
      </p:sp>
      <p:pic>
        <p:nvPicPr>
          <p:cNvPr id="6" name="Picture 5" descr="A screenshot of a cell phone&#10;&#10;Description generated with high confidence">
            <a:extLst>
              <a:ext uri="{FF2B5EF4-FFF2-40B4-BE49-F238E27FC236}">
                <a16:creationId xmlns:a16="http://schemas.microsoft.com/office/drawing/2014/main" id="{82086A4A-4606-4DA7-87A7-10A43F20D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169" y="2542949"/>
            <a:ext cx="7271661" cy="4116893"/>
          </a:xfrm>
          <a:prstGeom prst="rect">
            <a:avLst/>
          </a:prstGeom>
        </p:spPr>
      </p:pic>
      <p:pic>
        <p:nvPicPr>
          <p:cNvPr id="7" name="Picture 6">
            <a:extLst>
              <a:ext uri="{FF2B5EF4-FFF2-40B4-BE49-F238E27FC236}">
                <a16:creationId xmlns:a16="http://schemas.microsoft.com/office/drawing/2014/main" id="{AB46FCD1-DAD1-4006-8722-D6BFA2A57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52" y="6088495"/>
            <a:ext cx="571347" cy="571347"/>
          </a:xfrm>
          <a:prstGeom prst="rect">
            <a:avLst/>
          </a:prstGeom>
        </p:spPr>
      </p:pic>
    </p:spTree>
    <p:extLst>
      <p:ext uri="{BB962C8B-B14F-4D97-AF65-F5344CB8AC3E}">
        <p14:creationId xmlns:p14="http://schemas.microsoft.com/office/powerpoint/2010/main" val="24045116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58B83D-1969-4AF8-9BC4-9FCE5452EFF9}"/>
              </a:ext>
            </a:extLst>
          </p:cNvPr>
          <p:cNvSpPr/>
          <p:nvPr/>
        </p:nvSpPr>
        <p:spPr>
          <a:xfrm>
            <a:off x="0" y="-12770"/>
            <a:ext cx="12192000" cy="1548141"/>
          </a:xfrm>
          <a:prstGeom prst="rect">
            <a:avLst/>
          </a:prstGeom>
          <a:solidFill>
            <a:srgbClr val="004D9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CDE09-7E95-4372-8521-F29B5D1CA631}"/>
              </a:ext>
            </a:extLst>
          </p:cNvPr>
          <p:cNvSpPr>
            <a:spLocks noGrp="1"/>
          </p:cNvSpPr>
          <p:nvPr>
            <p:ph type="title"/>
          </p:nvPr>
        </p:nvSpPr>
        <p:spPr/>
        <p:txBody>
          <a:bodyPr>
            <a:normAutofit/>
          </a:bodyPr>
          <a:lstStyle/>
          <a:p>
            <a:pPr algn="ctr"/>
            <a:r>
              <a:rPr lang="en-US" sz="4800" b="1" dirty="0">
                <a:solidFill>
                  <a:schemeClr val="bg1"/>
                </a:solidFill>
                <a:latin typeface="Arial Narrow" panose="020B0606020202030204" pitchFamily="34" charset="0"/>
              </a:rPr>
              <a:t>EASY</a:t>
            </a:r>
            <a:r>
              <a:rPr lang="en-US" sz="4800" dirty="0">
                <a:solidFill>
                  <a:schemeClr val="bg1"/>
                </a:solidFill>
                <a:latin typeface="Arial Narrow" panose="020B0606020202030204" pitchFamily="34" charset="0"/>
              </a:rPr>
              <a:t> TRANSACTIONS</a:t>
            </a:r>
          </a:p>
        </p:txBody>
      </p:sp>
      <p:sp>
        <p:nvSpPr>
          <p:cNvPr id="3" name="Content Placeholder 2">
            <a:extLst>
              <a:ext uri="{FF2B5EF4-FFF2-40B4-BE49-F238E27FC236}">
                <a16:creationId xmlns:a16="http://schemas.microsoft.com/office/drawing/2014/main" id="{32093CA4-8346-4AF8-B6C6-C91EBE1592C3}"/>
              </a:ext>
            </a:extLst>
          </p:cNvPr>
          <p:cNvSpPr>
            <a:spLocks noGrp="1"/>
          </p:cNvSpPr>
          <p:nvPr>
            <p:ph idx="1"/>
          </p:nvPr>
        </p:nvSpPr>
        <p:spPr>
          <a:xfrm>
            <a:off x="838200" y="1690688"/>
            <a:ext cx="10515600" cy="908244"/>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Enjoy easy, paperless transactions with auto-fill forms that make the home selling process smoother than ever!</a:t>
            </a:r>
          </a:p>
        </p:txBody>
      </p:sp>
      <p:pic>
        <p:nvPicPr>
          <p:cNvPr id="5" name="Picture 4" descr="A screenshot of a computer&#10;&#10;Description generated with very high confidence">
            <a:extLst>
              <a:ext uri="{FF2B5EF4-FFF2-40B4-BE49-F238E27FC236}">
                <a16:creationId xmlns:a16="http://schemas.microsoft.com/office/drawing/2014/main" id="{17EE0A5C-05A4-49CE-BA5F-0EC39AF5D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582" y="2754249"/>
            <a:ext cx="8710835" cy="3920416"/>
          </a:xfrm>
          <a:prstGeom prst="rect">
            <a:avLst/>
          </a:prstGeom>
        </p:spPr>
      </p:pic>
      <p:pic>
        <p:nvPicPr>
          <p:cNvPr id="6" name="Picture 5">
            <a:extLst>
              <a:ext uri="{FF2B5EF4-FFF2-40B4-BE49-F238E27FC236}">
                <a16:creationId xmlns:a16="http://schemas.microsoft.com/office/drawing/2014/main" id="{124BE356-E781-4B76-8DEE-0CA68A65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53" y="6103318"/>
            <a:ext cx="571347" cy="571347"/>
          </a:xfrm>
          <a:prstGeom prst="rect">
            <a:avLst/>
          </a:prstGeom>
        </p:spPr>
      </p:pic>
    </p:spTree>
    <p:extLst>
      <p:ext uri="{BB962C8B-B14F-4D97-AF65-F5344CB8AC3E}">
        <p14:creationId xmlns:p14="http://schemas.microsoft.com/office/powerpoint/2010/main" val="30826790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008CE5-0A8A-4568-B03B-10551967D86C}"/>
              </a:ext>
            </a:extLst>
          </p:cNvPr>
          <p:cNvSpPr/>
          <p:nvPr/>
        </p:nvSpPr>
        <p:spPr>
          <a:xfrm>
            <a:off x="0" y="-12770"/>
            <a:ext cx="12192000" cy="1548141"/>
          </a:xfrm>
          <a:prstGeom prst="rect">
            <a:avLst/>
          </a:prstGeom>
          <a:solidFill>
            <a:srgbClr val="004D9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posing for the camera&#10;&#10;Description generated with very high confidence">
            <a:extLst>
              <a:ext uri="{FF2B5EF4-FFF2-40B4-BE49-F238E27FC236}">
                <a16:creationId xmlns:a16="http://schemas.microsoft.com/office/drawing/2014/main" id="{19019D35-BCA7-441A-8358-7EF6E6833F07}"/>
              </a:ext>
            </a:extLst>
          </p:cNvPr>
          <p:cNvPicPr>
            <a:picLocks noChangeAspect="1"/>
          </p:cNvPicPr>
          <p:nvPr/>
        </p:nvPicPr>
        <p:blipFill rotWithShape="1">
          <a:blip r:embed="rId2">
            <a:extLst>
              <a:ext uri="{28A0092B-C50C-407E-A947-70E740481C1C}">
                <a14:useLocalDpi xmlns:a14="http://schemas.microsoft.com/office/drawing/2010/main" val="0"/>
              </a:ext>
            </a:extLst>
          </a:blip>
          <a:srcRect l="-4983" t="-6490" r="-3731" b="-4952"/>
          <a:stretch/>
        </p:blipFill>
        <p:spPr>
          <a:xfrm>
            <a:off x="3594940" y="1186938"/>
            <a:ext cx="8257591" cy="5512441"/>
          </a:xfrm>
          <a:prstGeom prst="rect">
            <a:avLst/>
          </a:prstGeom>
          <a:ln>
            <a:noFill/>
          </a:ln>
          <a:effectLst>
            <a:softEdge rad="112500"/>
          </a:effectLst>
        </p:spPr>
      </p:pic>
      <p:sp>
        <p:nvSpPr>
          <p:cNvPr id="2" name="Title 1">
            <a:extLst>
              <a:ext uri="{FF2B5EF4-FFF2-40B4-BE49-F238E27FC236}">
                <a16:creationId xmlns:a16="http://schemas.microsoft.com/office/drawing/2014/main" id="{264DC293-9CBF-4849-8DC1-BDC28C1D919F}"/>
              </a:ext>
            </a:extLst>
          </p:cNvPr>
          <p:cNvSpPr>
            <a:spLocks noGrp="1"/>
          </p:cNvSpPr>
          <p:nvPr>
            <p:ph type="title"/>
          </p:nvPr>
        </p:nvSpPr>
        <p:spPr>
          <a:xfrm>
            <a:off x="838200" y="298013"/>
            <a:ext cx="10515600" cy="1325563"/>
          </a:xfrm>
        </p:spPr>
        <p:txBody>
          <a:bodyPr>
            <a:normAutofit/>
          </a:bodyPr>
          <a:lstStyle/>
          <a:p>
            <a:pPr algn="ctr"/>
            <a:r>
              <a:rPr lang="en-US" sz="8000" dirty="0">
                <a:solidFill>
                  <a:schemeClr val="bg1"/>
                </a:solidFill>
                <a:latin typeface="Allura" panose="02000000000000000000" pitchFamily="2" charset="0"/>
              </a:rPr>
              <a:t>Why Sellstate?</a:t>
            </a:r>
          </a:p>
        </p:txBody>
      </p:sp>
      <p:sp>
        <p:nvSpPr>
          <p:cNvPr id="3" name="Content Placeholder 2">
            <a:extLst>
              <a:ext uri="{FF2B5EF4-FFF2-40B4-BE49-F238E27FC236}">
                <a16:creationId xmlns:a16="http://schemas.microsoft.com/office/drawing/2014/main" id="{D449E3FB-540A-4770-8D86-3E803ABAFBA5}"/>
              </a:ext>
            </a:extLst>
          </p:cNvPr>
          <p:cNvSpPr>
            <a:spLocks noGrp="1"/>
          </p:cNvSpPr>
          <p:nvPr>
            <p:ph idx="1"/>
          </p:nvPr>
        </p:nvSpPr>
        <p:spPr>
          <a:xfrm>
            <a:off x="838198" y="1690689"/>
            <a:ext cx="10515601" cy="3408301"/>
          </a:xfrm>
        </p:spPr>
        <p:txBody>
          <a:bodyPr>
            <a:noAutofit/>
          </a:bodyPr>
          <a:lstStyle/>
          <a:p>
            <a:r>
              <a:rPr lang="en-US" sz="1800" dirty="0">
                <a:solidFill>
                  <a:srgbClr val="004D9A"/>
                </a:solidFill>
                <a:latin typeface="Arial" panose="020B0604020202020204" pitchFamily="34" charset="0"/>
                <a:cs typeface="Arial" panose="020B0604020202020204" pitchFamily="34" charset="0"/>
              </a:rPr>
              <a:t>A unique separate and distinct website for every property</a:t>
            </a:r>
          </a:p>
          <a:p>
            <a:r>
              <a:rPr lang="en-US" sz="1800" dirty="0">
                <a:solidFill>
                  <a:srgbClr val="004D9A"/>
                </a:solidFill>
                <a:latin typeface="Arial" panose="020B0604020202020204" pitchFamily="34" charset="0"/>
                <a:cs typeface="Arial" panose="020B0604020202020204" pitchFamily="34" charset="0"/>
              </a:rPr>
              <a:t>Highly skilled Real Estate Advisors</a:t>
            </a:r>
          </a:p>
          <a:p>
            <a:r>
              <a:rPr lang="en-US" sz="1800" dirty="0">
                <a:solidFill>
                  <a:srgbClr val="004D9A"/>
                </a:solidFill>
                <a:latin typeface="Arial" panose="020B0604020202020204" pitchFamily="34" charset="0"/>
                <a:cs typeface="Arial" panose="020B0604020202020204" pitchFamily="34" charset="0"/>
              </a:rPr>
              <a:t>200+ million consumer monthly reach</a:t>
            </a:r>
          </a:p>
          <a:p>
            <a:r>
              <a:rPr lang="en-US" sz="1800" dirty="0">
                <a:solidFill>
                  <a:srgbClr val="004D9A"/>
                </a:solidFill>
                <a:latin typeface="Arial" panose="020B0604020202020204" pitchFamily="34" charset="0"/>
                <a:cs typeface="Arial" panose="020B0604020202020204" pitchFamily="34" charset="0"/>
              </a:rPr>
              <a:t>Social Media integration and marketing</a:t>
            </a:r>
          </a:p>
          <a:p>
            <a:r>
              <a:rPr lang="en-US" sz="1800" dirty="0">
                <a:solidFill>
                  <a:srgbClr val="004D9A"/>
                </a:solidFill>
                <a:latin typeface="Arial" panose="020B0604020202020204" pitchFamily="34" charset="0"/>
                <a:cs typeface="Arial" panose="020B0604020202020204" pitchFamily="34" charset="0"/>
              </a:rPr>
              <a:t>Global marketing</a:t>
            </a:r>
          </a:p>
          <a:p>
            <a:r>
              <a:rPr lang="en-US" sz="1800" dirty="0">
                <a:solidFill>
                  <a:srgbClr val="004D9A"/>
                </a:solidFill>
                <a:latin typeface="Arial" panose="020B0604020202020204" pitchFamily="34" charset="0"/>
                <a:cs typeface="Arial" panose="020B0604020202020204" pitchFamily="34" charset="0"/>
              </a:rPr>
              <a:t>Latest technology</a:t>
            </a:r>
          </a:p>
          <a:p>
            <a:r>
              <a:rPr lang="en-US" sz="1800" dirty="0">
                <a:solidFill>
                  <a:srgbClr val="004D9A"/>
                </a:solidFill>
                <a:latin typeface="Arial" panose="020B0604020202020204" pitchFamily="34" charset="0"/>
                <a:cs typeface="Arial" panose="020B0604020202020204" pitchFamily="34" charset="0"/>
              </a:rPr>
              <a:t>Market knowledge</a:t>
            </a:r>
          </a:p>
          <a:p>
            <a:r>
              <a:rPr lang="en-US" sz="1800" dirty="0">
                <a:solidFill>
                  <a:srgbClr val="004D9A"/>
                </a:solidFill>
                <a:latin typeface="Arial" panose="020B0604020202020204" pitchFamily="34" charset="0"/>
                <a:cs typeface="Arial" panose="020B0604020202020204" pitchFamily="34" charset="0"/>
              </a:rPr>
              <a:t>Market center</a:t>
            </a:r>
          </a:p>
          <a:p>
            <a:r>
              <a:rPr lang="en-US" sz="1800" dirty="0">
                <a:solidFill>
                  <a:srgbClr val="004D9A"/>
                </a:solidFill>
                <a:latin typeface="Arial" panose="020B0604020202020204" pitchFamily="34" charset="0"/>
                <a:cs typeface="Arial" panose="020B0604020202020204" pitchFamily="34" charset="0"/>
              </a:rPr>
              <a:t>Licensed and insured</a:t>
            </a:r>
          </a:p>
        </p:txBody>
      </p:sp>
      <p:sp>
        <p:nvSpPr>
          <p:cNvPr id="8" name="Rectangle 7">
            <a:extLst>
              <a:ext uri="{FF2B5EF4-FFF2-40B4-BE49-F238E27FC236}">
                <a16:creationId xmlns:a16="http://schemas.microsoft.com/office/drawing/2014/main" id="{EEACDEE4-43F6-40F3-9D3C-47DD4F2B6CD9}"/>
              </a:ext>
            </a:extLst>
          </p:cNvPr>
          <p:cNvSpPr/>
          <p:nvPr/>
        </p:nvSpPr>
        <p:spPr>
          <a:xfrm>
            <a:off x="0" y="5166103"/>
            <a:ext cx="12192000" cy="1261769"/>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D20C180-C3D1-46E1-B67F-154787CD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40" y="5213810"/>
            <a:ext cx="1102559" cy="1102559"/>
          </a:xfrm>
          <a:prstGeom prst="rect">
            <a:avLst/>
          </a:prstGeom>
        </p:spPr>
      </p:pic>
      <p:sp>
        <p:nvSpPr>
          <p:cNvPr id="12" name="Rectangle 11">
            <a:extLst>
              <a:ext uri="{FF2B5EF4-FFF2-40B4-BE49-F238E27FC236}">
                <a16:creationId xmlns:a16="http://schemas.microsoft.com/office/drawing/2014/main" id="{46344067-0798-4669-A2E7-DA8E9B9C86F8}"/>
              </a:ext>
            </a:extLst>
          </p:cNvPr>
          <p:cNvSpPr/>
          <p:nvPr/>
        </p:nvSpPr>
        <p:spPr>
          <a:xfrm>
            <a:off x="1099112" y="5412266"/>
            <a:ext cx="6122436" cy="769441"/>
          </a:xfrm>
          <a:prstGeom prst="rect">
            <a:avLst/>
          </a:prstGeom>
          <a:noFill/>
        </p:spPr>
        <p:txBody>
          <a:bodyPr wrap="square" lIns="91440" tIns="45720" rIns="91440" bIns="45720">
            <a:spAutoFit/>
          </a:bodyPr>
          <a:lstStyle/>
          <a:p>
            <a:pPr algn="ctr"/>
            <a:r>
              <a:rPr lang="en-US" sz="4400" b="0" cap="none" spc="1000" dirty="0">
                <a:ln w="0">
                  <a:noFill/>
                </a:ln>
                <a:solidFill>
                  <a:srgbClr val="004D9A"/>
                </a:solidFill>
                <a:effectLst>
                  <a:outerShdw blurRad="38100" dist="19050" dir="2700000" algn="tl" rotWithShape="0">
                    <a:schemeClr val="dk1">
                      <a:alpha val="40000"/>
                    </a:schemeClr>
                  </a:outerShdw>
                </a:effectLst>
                <a:latin typeface="Bell MT" panose="02020503060305020303" pitchFamily="18" charset="0"/>
                <a:cs typeface="Times New Roman" panose="02020603050405020304" pitchFamily="18" charset="0"/>
              </a:rPr>
              <a:t>SELLSTATE</a:t>
            </a:r>
          </a:p>
        </p:txBody>
      </p:sp>
    </p:spTree>
    <p:extLst>
      <p:ext uri="{BB962C8B-B14F-4D97-AF65-F5344CB8AC3E}">
        <p14:creationId xmlns:p14="http://schemas.microsoft.com/office/powerpoint/2010/main" val="38660083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415</Words>
  <Application>Microsoft Office PowerPoint</Application>
  <PresentationFormat>Widescreen</PresentationFormat>
  <Paragraphs>55</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Calibri Light</vt:lpstr>
      <vt:lpstr>Calibri</vt:lpstr>
      <vt:lpstr>Allura</vt:lpstr>
      <vt:lpstr>Bell MT</vt:lpstr>
      <vt:lpstr>Arial</vt:lpstr>
      <vt:lpstr>Times New Roman</vt:lpstr>
      <vt:lpstr>Arial Narrow</vt:lpstr>
      <vt:lpstr>Office Theme</vt:lpstr>
      <vt:lpstr>Advantage</vt:lpstr>
      <vt:lpstr>About Me</vt:lpstr>
      <vt:lpstr>UNPARALLELED SERVICE AND TECHNOLOGY</vt:lpstr>
      <vt:lpstr>DIGITAL MARKETING</vt:lpstr>
      <vt:lpstr>ENHANCED LISTINGS</vt:lpstr>
      <vt:lpstr>ADVANCED LEVEL GLOBAL MARKETING</vt:lpstr>
      <vt:lpstr>LISTING SYNDICATION</vt:lpstr>
      <vt:lpstr>EASY TRANSACTIONS</vt:lpstr>
      <vt:lpstr>Why Sellstate?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Advantage</dc:title>
  <dc:creator>Sellstate Marketing</dc:creator>
  <cp:lastModifiedBy>Sellstate Marketing</cp:lastModifiedBy>
  <cp:revision>35</cp:revision>
  <dcterms:created xsi:type="dcterms:W3CDTF">2018-01-23T20:07:41Z</dcterms:created>
  <dcterms:modified xsi:type="dcterms:W3CDTF">2018-01-25T15:08:49Z</dcterms:modified>
</cp:coreProperties>
</file>